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Lst>
  <p:sldSz cy="5143500" cx="9144000"/>
  <p:notesSz cx="6858000" cy="9144000"/>
  <p:embeddedFontLst>
    <p:embeddedFont>
      <p:font typeface="Salsa"/>
      <p:regular r:id="rId59"/>
    </p:embeddedFont>
    <p:embeddedFont>
      <p:font typeface="Open Sans"/>
      <p:regular r:id="rId60"/>
      <p:bold r:id="rId61"/>
      <p:italic r:id="rId62"/>
      <p:boldItalic r:id="rId6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B3896A5-2EC1-4910-86EA-BEC527F3E479}">
  <a:tblStyle styleId="{7B3896A5-2EC1-4910-86EA-BEC527F3E479}" styleName="Table_0">
    <a:wholeTbl>
      <a:tcTxStyle b="off" i="off">
        <a:font>
          <a:latin typeface="Arial"/>
          <a:ea typeface="Arial"/>
          <a:cs typeface="Arial"/>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EF8"/>
          </a:solidFill>
        </a:fill>
      </a:tcStyle>
    </a:wholeTbl>
    <a:band1H>
      <a:tcTxStyle/>
      <a:tcStyle>
        <a:fill>
          <a:solidFill>
            <a:srgbClr val="CEDBF1"/>
          </a:solidFill>
        </a:fill>
      </a:tcStyle>
    </a:band1H>
    <a:band2H>
      <a:tcTxStyle/>
    </a:band2H>
    <a:band1V>
      <a:tcTxStyle/>
      <a:tcStyle>
        <a:fill>
          <a:solidFill>
            <a:srgbClr val="CEDBF1"/>
          </a:solidFill>
        </a:fill>
      </a:tcStyle>
    </a:band1V>
    <a:band2V>
      <a:tcTxStyle/>
    </a:band2V>
    <a:lastCol>
      <a:tcTxStyle b="on" i="off">
        <a:font>
          <a:latin typeface="Arial"/>
          <a:ea typeface="Arial"/>
          <a:cs typeface="Arial"/>
        </a:font>
        <a:srgbClr val="FFFFFF"/>
      </a:tcTxStyle>
      <a:tcStyle>
        <a:fill>
          <a:solidFill>
            <a:srgbClr val="4A92DB"/>
          </a:solidFill>
        </a:fill>
      </a:tcStyle>
    </a:lastCol>
    <a:firstCol>
      <a:tcTxStyle b="on" i="off">
        <a:font>
          <a:latin typeface="Arial"/>
          <a:ea typeface="Arial"/>
          <a:cs typeface="Arial"/>
        </a:font>
        <a:srgbClr val="FFFFFF"/>
      </a:tcTxStyle>
      <a:tcStyle>
        <a:fill>
          <a:solidFill>
            <a:srgbClr val="4A92DB"/>
          </a:solidFill>
        </a:fill>
      </a:tcStyle>
    </a:firstCol>
    <a:lastRow>
      <a:tcTxStyle b="on" i="off">
        <a:font>
          <a:latin typeface="Arial"/>
          <a:ea typeface="Arial"/>
          <a:cs typeface="Arial"/>
        </a:font>
        <a:srgbClr val="FFFFFF"/>
      </a:tcTxStyle>
      <a:tcStyle>
        <a:tcBdr>
          <a:top>
            <a:ln cap="flat" cmpd="sng" w="38100">
              <a:solidFill>
                <a:srgbClr val="FFFFFF"/>
              </a:solidFill>
              <a:prstDash val="solid"/>
              <a:round/>
              <a:headEnd len="sm" w="sm" type="none"/>
              <a:tailEnd len="sm" w="sm" type="none"/>
            </a:ln>
          </a:top>
        </a:tcBdr>
        <a:fill>
          <a:solidFill>
            <a:srgbClr val="4A92DB"/>
          </a:solidFill>
        </a:fill>
      </a:tcStyle>
    </a:lastRow>
    <a:seCell>
      <a:tcTxStyle/>
    </a:seCell>
    <a:swCell>
      <a:tcTxStyle/>
    </a:swCell>
    <a:firstRow>
      <a:tcTxStyle b="on" i="off">
        <a:font>
          <a:latin typeface="Arial"/>
          <a:ea typeface="Arial"/>
          <a:cs typeface="Arial"/>
        </a:font>
        <a:srgbClr val="FFFFFF"/>
      </a:tcTxStyle>
      <a:tcStyle>
        <a:tcBdr>
          <a:bottom>
            <a:ln cap="flat" cmpd="sng" w="38100">
              <a:solidFill>
                <a:srgbClr val="FFFFFF"/>
              </a:solidFill>
              <a:prstDash val="solid"/>
              <a:round/>
              <a:headEnd len="sm" w="sm" type="none"/>
              <a:tailEnd len="sm" w="sm" type="none"/>
            </a:ln>
          </a:bottom>
        </a:tcBdr>
        <a:fill>
          <a:solidFill>
            <a:srgbClr val="4A92DB"/>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OpenSans-italic.fntdata"/><Relationship Id="rId61" Type="http://schemas.openxmlformats.org/officeDocument/2006/relationships/font" Target="fonts/OpenSans-bold.fntdata"/><Relationship Id="rId20" Type="http://schemas.openxmlformats.org/officeDocument/2006/relationships/slide" Target="slides/slide15.xml"/><Relationship Id="rId63" Type="http://schemas.openxmlformats.org/officeDocument/2006/relationships/font" Target="fonts/OpenSans-boldItalic.fnt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OpenSans-regular.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font" Target="fonts/Salsa-regular.fntdata"/><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ZA"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210978affa_0_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210978affa_0_2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i="1" lang="en-ZA" sz="800">
                <a:solidFill>
                  <a:schemeClr val="dk1"/>
                </a:solidFill>
                <a:latin typeface="Calibri"/>
                <a:ea typeface="Calibri"/>
                <a:cs typeface="Calibri"/>
                <a:sym typeface="Calibri"/>
              </a:rPr>
              <a:t>[COUNTRY SPECIFIC SLIDE ADAPTATION NOTE: Insert the date and the presenter's name.]</a:t>
            </a:r>
            <a:endParaRPr b="1" i="1" sz="8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b="1" i="1" sz="800">
              <a:solidFill>
                <a:schemeClr val="dk1"/>
              </a:solidFill>
              <a:latin typeface="Calibri"/>
              <a:ea typeface="Calibri"/>
              <a:cs typeface="Calibri"/>
              <a:sym typeface="Calibri"/>
            </a:endParaRPr>
          </a:p>
          <a:p>
            <a:pPr indent="0" lvl="0" marL="0" rtl="0" algn="l">
              <a:spcBef>
                <a:spcPts val="0"/>
              </a:spcBef>
              <a:spcAft>
                <a:spcPts val="0"/>
              </a:spcAft>
              <a:buNone/>
            </a:pPr>
            <a:r>
              <a:t/>
            </a:r>
            <a:endParaRPr b="1" i="1" sz="8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0" name="Google Shape;310;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PRESENTER TEXT:</a:t>
            </a:r>
            <a:endParaRPr/>
          </a:p>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Step 1:</a:t>
            </a:r>
            <a:r>
              <a:rPr b="0" i="0" lang="en-ZA" sz="800" u="none" strike="noStrike">
                <a:solidFill>
                  <a:srgbClr val="000000"/>
                </a:solidFill>
                <a:latin typeface="Calibri"/>
                <a:ea typeface="Calibri"/>
                <a:cs typeface="Calibri"/>
                <a:sym typeface="Calibri"/>
              </a:rPr>
              <a:t> Refer to previous slide for degree of interaction. The assessment of interaction can be based on expert judgment, published studies of similar combinations of policies, or consultations with relevant experts. The assessment should be limited to a preliminary qualitative assessment at this stage. </a:t>
            </a:r>
            <a:endParaRPr/>
          </a:p>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Step 2: </a:t>
            </a:r>
            <a:r>
              <a:rPr b="0" i="0" lang="en-ZA" sz="800" u="none" strike="noStrike">
                <a:solidFill>
                  <a:srgbClr val="000000"/>
                </a:solidFill>
                <a:latin typeface="Calibri"/>
                <a:ea typeface="Calibri"/>
                <a:cs typeface="Calibri"/>
                <a:sym typeface="Calibri"/>
              </a:rPr>
              <a:t>In some cases, certain criteria may suggest assessing an individual policy, while other criteria suggest assessing a package. Users should exercise judgment based on the specific circumstances of the assessment. For example, related policies may have significant interactions (suggesting a package), but it may not be feasible to model the whole package (suggesting an individual assessment). In this case, a user can undertake an assessment of an individual policy (since a package is not feasible), but acknowledge in a disclaimer that any subsequent aggregation of the results from individual assessments would be inaccurate given the interactions between the policies. </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Users can also conduct assessments for both individual policies and packages of policies. Doing so will yield more information than conducting only one option or the other. Undertaking both individual assessments and assessments for combinations of policies should be considered where the end-user requires information on both, resources are available to undertake multiple analyses and undertaking both is feasible. </a:t>
            </a:r>
            <a:endParaRPr/>
          </a:p>
          <a:p>
            <a:pPr indent="0" lvl="0" marL="0" rtl="0" algn="l">
              <a:spcBef>
                <a:spcPts val="0"/>
              </a:spcBef>
              <a:spcAft>
                <a:spcPts val="0"/>
              </a:spcAft>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SLIDE FUNCTIONALITY NOTE: </a:t>
            </a:r>
            <a:r>
              <a:rPr b="0" i="1" lang="en-ZA" sz="800" u="none" strike="noStrike">
                <a:solidFill>
                  <a:srgbClr val="000000"/>
                </a:solidFill>
                <a:latin typeface="Calibri"/>
                <a:ea typeface="Calibri"/>
                <a:cs typeface="Calibri"/>
                <a:sym typeface="Calibri"/>
              </a:rPr>
              <a:t>Click on the interactive example buttons to go to the examples.]</a:t>
            </a:r>
            <a:endParaRPr/>
          </a:p>
        </p:txBody>
      </p:sp>
      <p:sp>
        <p:nvSpPr>
          <p:cNvPr id="311" name="Google Shape;311;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8" name="Google Shape;328;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Choosing between ex-ante or ex-post assessment depends on the status of the policy. Where the policy is planned or adopted, but not yet implemented, the assessment will be ex-ante by definition. Alternatively, where the policy has been implemented, the assessment can be ex-ante, ex-post, or a combination of ex-ante and ex-post. </a:t>
            </a:r>
            <a:endParaRPr sz="800">
              <a:latin typeface="Calibri"/>
              <a:ea typeface="Calibri"/>
              <a:cs typeface="Calibri"/>
              <a:sym typeface="Calibri"/>
            </a:endParaRPr>
          </a:p>
        </p:txBody>
      </p:sp>
      <p:sp>
        <p:nvSpPr>
          <p:cNvPr id="329" name="Google Shape;329;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8" name="Google Shape;34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We have been through the concepts of chapter 5 and have completed an exercise on the policy description, so we will move on to chapter 6 which discusses the identification of the impacts.</a:t>
            </a:r>
            <a:endParaRPr/>
          </a:p>
          <a:p>
            <a:pPr indent="0" lvl="0" marL="0" marR="0" rtl="0" algn="l">
              <a:lnSpc>
                <a:spcPct val="100000"/>
              </a:lnSpc>
              <a:spcBef>
                <a:spcPts val="0"/>
              </a:spcBef>
              <a:spcAft>
                <a:spcPts val="0"/>
              </a:spcAft>
              <a:buClr>
                <a:srgbClr val="000000"/>
              </a:buClr>
              <a:buSzPts val="800"/>
              <a:buFont typeface="Calibri"/>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COUNTRY ADAPTATION NOTES: </a:t>
            </a:r>
            <a:r>
              <a:rPr b="0" i="1" lang="en-ZA" sz="800" u="none" strike="noStrike">
                <a:solidFill>
                  <a:srgbClr val="000000"/>
                </a:solidFill>
                <a:latin typeface="Calibri"/>
                <a:ea typeface="Calibri"/>
                <a:cs typeface="Calibri"/>
                <a:sym typeface="Calibri"/>
              </a:rPr>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a:p>
          <a:p>
            <a:pPr indent="0" lvl="0" marL="0" rtl="0" algn="l">
              <a:spcBef>
                <a:spcPts val="0"/>
              </a:spcBef>
              <a:spcAft>
                <a:spcPts val="0"/>
              </a:spcAft>
              <a:buNone/>
            </a:pPr>
            <a:r>
              <a:t/>
            </a:r>
            <a:endParaRPr b="0" i="0" sz="800" u="none" strike="noStrike">
              <a:solidFill>
                <a:srgbClr val="000000"/>
              </a:solidFill>
              <a:latin typeface="Calibri"/>
              <a:ea typeface="Calibri"/>
              <a:cs typeface="Calibri"/>
              <a:sym typeface="Calibri"/>
            </a:endParaRPr>
          </a:p>
        </p:txBody>
      </p:sp>
      <p:sp>
        <p:nvSpPr>
          <p:cNvPr id="349" name="Google Shape;34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1210978affa_0_8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0" name="Google Shape;400;g1210978affa_0_89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b="1" lang="en-ZA" sz="800">
                <a:solidFill>
                  <a:schemeClr val="dk1"/>
                </a:solidFill>
                <a:latin typeface="Calibri"/>
                <a:ea typeface="Calibri"/>
                <a:cs typeface="Calibri"/>
                <a:sym typeface="Calibri"/>
              </a:rPr>
              <a:t>PRESENTATION TEXT: </a:t>
            </a:r>
            <a:r>
              <a:rPr lang="en-ZA" sz="800">
                <a:solidFill>
                  <a:schemeClr val="dk1"/>
                </a:solidFill>
                <a:latin typeface="Calibri"/>
                <a:ea typeface="Calibri"/>
                <a:cs typeface="Calibri"/>
                <a:sym typeface="Calibri"/>
              </a:rPr>
              <a:t>Everyone can now go to the spreadsheet and go through the example. Use the example to complete the exercise.</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i="1" lang="en-ZA" sz="800">
                <a:solidFill>
                  <a:schemeClr val="dk1"/>
                </a:solidFill>
                <a:latin typeface="Calibri"/>
                <a:ea typeface="Calibri"/>
                <a:cs typeface="Calibri"/>
                <a:sym typeface="Calibri"/>
              </a:rPr>
              <a:t>The exercise can be removed from the presentation or adapted with more country specific data if that is preferable.</a:t>
            </a:r>
            <a:r>
              <a:rPr b="1" i="1" lang="en-ZA" sz="800">
                <a:solidFill>
                  <a:schemeClr val="dk1"/>
                </a:solidFill>
                <a:latin typeface="Calibri"/>
                <a:ea typeface="Calibri"/>
                <a:cs typeface="Calibri"/>
                <a:sym typeface="Calibri"/>
              </a:rPr>
              <a:t>]</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6" name="Google Shape;406;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Identify impacts and how forest policies reduce emissions or enhance removals.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blue boxes to go directly to the relevant sections.]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p>
        </p:txBody>
      </p:sp>
      <p:sp>
        <p:nvSpPr>
          <p:cNvPr id="407" name="Google Shape;407;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9" name="Google Shape;419;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b="1" lang="en-ZA" sz="800"/>
              <a:t>PRESENTER TEXT:</a:t>
            </a:r>
            <a:endParaRPr/>
          </a:p>
          <a:p>
            <a:pPr indent="0" lvl="0" marL="0" rtl="0" algn="l">
              <a:lnSpc>
                <a:spcPct val="100000"/>
              </a:lnSpc>
              <a:spcBef>
                <a:spcPts val="600"/>
              </a:spcBef>
              <a:spcAft>
                <a:spcPts val="0"/>
              </a:spcAft>
              <a:buNone/>
            </a:pPr>
            <a:r>
              <a:rPr lang="en-ZA" sz="800"/>
              <a:t>In order to identify the GHG impacts of the policy, it is useful to identify:</a:t>
            </a:r>
            <a:endParaRPr/>
          </a:p>
          <a:p>
            <a:pPr indent="-171450" lvl="0" marL="171450" rtl="0" algn="l">
              <a:lnSpc>
                <a:spcPct val="100000"/>
              </a:lnSpc>
              <a:spcBef>
                <a:spcPts val="600"/>
              </a:spcBef>
              <a:spcAft>
                <a:spcPts val="0"/>
              </a:spcAft>
              <a:buClr>
                <a:schemeClr val="dk1"/>
              </a:buClr>
              <a:buSzPts val="800"/>
              <a:buFont typeface="Arial"/>
              <a:buChar char="•"/>
            </a:pPr>
            <a:r>
              <a:rPr lang="en-ZA" sz="800"/>
              <a:t>Stakeholders affected by or with influence on the policy</a:t>
            </a:r>
            <a:endParaRPr/>
          </a:p>
          <a:p>
            <a:pPr indent="-171450" lvl="0" marL="171450" rtl="0" algn="l">
              <a:lnSpc>
                <a:spcPct val="100000"/>
              </a:lnSpc>
              <a:spcBef>
                <a:spcPts val="600"/>
              </a:spcBef>
              <a:spcAft>
                <a:spcPts val="0"/>
              </a:spcAft>
              <a:buClr>
                <a:schemeClr val="dk1"/>
              </a:buClr>
              <a:buSzPts val="800"/>
              <a:buFont typeface="Arial"/>
              <a:buChar char="•"/>
            </a:pPr>
            <a:r>
              <a:rPr lang="en-ZA" sz="800"/>
              <a:t>Inputs and activities associated with implementing the policy</a:t>
            </a:r>
            <a:endParaRPr/>
          </a:p>
          <a:p>
            <a:pPr indent="0" lvl="0" marL="0" rtl="0" algn="l">
              <a:lnSpc>
                <a:spcPct val="100000"/>
              </a:lnSpc>
              <a:spcBef>
                <a:spcPts val="600"/>
              </a:spcBef>
              <a:spcAft>
                <a:spcPts val="0"/>
              </a:spcAft>
              <a:buClr>
                <a:schemeClr val="dk1"/>
              </a:buClr>
              <a:buSzPts val="800"/>
              <a:buFont typeface="Arial"/>
              <a:buNone/>
            </a:pPr>
            <a:r>
              <a:rPr lang="en-ZA" sz="800"/>
              <a:t>Inputs and activities lead to intermediate effects (i.e. changes in behaviour, technology, processes or practices) that result from the policy.</a:t>
            </a:r>
            <a:endParaRPr/>
          </a:p>
          <a:p>
            <a:pPr indent="0" lvl="0" marL="0" rtl="0" algn="l">
              <a:lnSpc>
                <a:spcPct val="100000"/>
              </a:lnSpc>
              <a:spcBef>
                <a:spcPts val="600"/>
              </a:spcBef>
              <a:spcAft>
                <a:spcPts val="0"/>
              </a:spcAft>
              <a:buClr>
                <a:schemeClr val="dk1"/>
              </a:buClr>
              <a:buSzPts val="800"/>
              <a:buFont typeface="Arial"/>
              <a:buNone/>
            </a:pPr>
            <a:r>
              <a:rPr lang="en-ZA" sz="800"/>
              <a:t>These intermediate effects then lead to the policy’s GHG impacts.</a:t>
            </a:r>
            <a:endParaRPr/>
          </a:p>
          <a:p>
            <a:pPr indent="0" lvl="0" marL="0" rtl="0" algn="l">
              <a:lnSpc>
                <a:spcPct val="100000"/>
              </a:lnSpc>
              <a:spcBef>
                <a:spcPts val="600"/>
              </a:spcBef>
              <a:spcAft>
                <a:spcPts val="0"/>
              </a:spcAft>
              <a:buNone/>
            </a:pPr>
            <a:r>
              <a:rPr lang="en-ZA" sz="800"/>
              <a:t>A causal chain approach is utilized to guide the process.</a:t>
            </a:r>
            <a:endParaRPr/>
          </a:p>
        </p:txBody>
      </p:sp>
      <p:sp>
        <p:nvSpPr>
          <p:cNvPr id="420" name="Google Shape;420;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2" name="Google Shape;49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latin typeface="Calibri"/>
                <a:ea typeface="Calibri"/>
                <a:cs typeface="Calibri"/>
                <a:sym typeface="Calibri"/>
              </a:rPr>
              <a:t>PRESENTER TEXT: </a:t>
            </a:r>
            <a:r>
              <a:rPr lang="en-ZA" sz="800">
                <a:latin typeface="Calibri"/>
                <a:ea typeface="Calibri"/>
                <a:cs typeface="Calibri"/>
                <a:sym typeface="Calibri"/>
              </a:rPr>
              <a:t>Refer to the ICAT Stakeholder Participation Guidance for further details.</a:t>
            </a:r>
            <a:endParaRPr/>
          </a:p>
          <a:p>
            <a:pPr indent="0" lvl="0" marL="0" rtl="0" algn="l">
              <a:spcBef>
                <a:spcPts val="0"/>
              </a:spcBef>
              <a:spcAft>
                <a:spcPts val="0"/>
              </a:spcAft>
              <a:buNone/>
            </a:pPr>
            <a:r>
              <a:rPr i="1" lang="en-ZA" sz="800">
                <a:latin typeface="Calibri"/>
                <a:ea typeface="Calibri"/>
                <a:cs typeface="Calibri"/>
                <a:sym typeface="Calibri"/>
              </a:rPr>
              <a:t>[</a:t>
            </a:r>
            <a:r>
              <a:rPr b="1" i="1" lang="en-ZA" sz="800">
                <a:latin typeface="Calibri"/>
                <a:ea typeface="Calibri"/>
                <a:cs typeface="Calibri"/>
                <a:sym typeface="Calibri"/>
              </a:rPr>
              <a:t>SLIDE FUNCTIONALITY NOTE</a:t>
            </a:r>
            <a:r>
              <a:rPr i="1" lang="en-ZA" sz="800">
                <a:latin typeface="Calibri"/>
                <a:ea typeface="Calibri"/>
                <a:cs typeface="Calibri"/>
                <a:sym typeface="Calibri"/>
              </a:rPr>
              <a:t>: Clicking on the Stakeholder Participation button will take you to the ICAT website.]</a:t>
            </a:r>
            <a:endParaRPr/>
          </a:p>
        </p:txBody>
      </p:sp>
      <p:sp>
        <p:nvSpPr>
          <p:cNvPr id="493" name="Google Shape;493;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8" name="Google Shape;518;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Where feasible, when describing inputs specify the amount of money that goes into implementing the policy and is paid out as part of the administrative activities. Identifying inputs and activities is necessary for conducting the economic feasibility of the policy in Chapter 8. </a:t>
            </a:r>
            <a:endParaRPr sz="800">
              <a:latin typeface="Calibri"/>
              <a:ea typeface="Calibri"/>
              <a:cs typeface="Calibri"/>
              <a:sym typeface="Calibri"/>
            </a:endParaRPr>
          </a:p>
        </p:txBody>
      </p:sp>
      <p:sp>
        <p:nvSpPr>
          <p:cNvPr id="519" name="Google Shape;519;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6" name="Google Shape;546;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Consultation with all identified stakeholder groups can help to identify a full range of intermediate effects and can help to identify and address possible unintended or negative impacts early on.  A person only needs to map those effects that are envisioned to either have a negative or positive relationship to the GHG effect.</a:t>
            </a:r>
            <a:endParaRPr/>
          </a:p>
          <a:p>
            <a:pPr indent="0" lvl="0" marL="0" rtl="0" algn="l">
              <a:spcBef>
                <a:spcPts val="0"/>
              </a:spcBef>
              <a:spcAft>
                <a:spcPts val="0"/>
              </a:spcAft>
              <a:buNone/>
            </a:pPr>
            <a:r>
              <a:rPr i="1" lang="en-ZA" sz="800"/>
              <a:t>[</a:t>
            </a:r>
            <a:r>
              <a:rPr b="1" i="1" lang="en-ZA" sz="800"/>
              <a:t>SLIDE FUNCTIONALITY NOTE: </a:t>
            </a:r>
            <a:r>
              <a:rPr i="1" lang="en-ZA" sz="800"/>
              <a:t>Click on the Stakeholder Participation button to go to the Stakeholder Participation Guidance for more information.</a:t>
            </a:r>
            <a:endParaRPr/>
          </a:p>
          <a:p>
            <a:pPr indent="0" lvl="0" marL="0" marR="0" rtl="0" algn="l">
              <a:lnSpc>
                <a:spcPct val="100000"/>
              </a:lnSpc>
              <a:spcBef>
                <a:spcPts val="0"/>
              </a:spcBef>
              <a:spcAft>
                <a:spcPts val="0"/>
              </a:spcAft>
              <a:buClr>
                <a:schemeClr val="dk1"/>
              </a:buClr>
              <a:buSzPts val="800"/>
              <a:buFont typeface="Calibri"/>
              <a:buNone/>
            </a:pPr>
            <a:r>
              <a:rPr i="1" lang="en-ZA" sz="800"/>
              <a:t>Click on the example button for some examples of how stakeholders may respond to inputs or activities.]</a:t>
            </a:r>
            <a:endParaRPr/>
          </a:p>
          <a:p>
            <a:pPr indent="0" lvl="0" marL="0" rtl="0" algn="l">
              <a:spcBef>
                <a:spcPts val="0"/>
              </a:spcBef>
              <a:spcAft>
                <a:spcPts val="0"/>
              </a:spcAft>
              <a:buNone/>
            </a:pPr>
            <a:r>
              <a:t/>
            </a:r>
            <a:endParaRPr sz="900"/>
          </a:p>
        </p:txBody>
      </p:sp>
      <p:sp>
        <p:nvSpPr>
          <p:cNvPr id="547" name="Google Shape;547;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5" name="Google Shape;575;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900"/>
          </a:p>
        </p:txBody>
      </p:sp>
      <p:sp>
        <p:nvSpPr>
          <p:cNvPr id="576" name="Google Shape;576;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1210978affa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1210978affa_0_2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b="1" lang="en-ZA" sz="1000">
                <a:solidFill>
                  <a:schemeClr val="dk1"/>
                </a:solidFill>
                <a:latin typeface="Calibri"/>
                <a:ea typeface="Calibri"/>
                <a:cs typeface="Calibri"/>
                <a:sym typeface="Calibri"/>
              </a:rPr>
              <a:t>PRESENTATION TEXT:</a:t>
            </a:r>
            <a:r>
              <a:rPr lang="en-ZA" sz="1000">
                <a:solidFill>
                  <a:schemeClr val="dk1"/>
                </a:solidFill>
                <a:latin typeface="Calibri"/>
                <a:ea typeface="Calibri"/>
                <a:cs typeface="Calibri"/>
                <a:sym typeface="Calibri"/>
              </a:rPr>
              <a:t> The series of ICAT guidance is intended to enable users that choose to assess GHG impacts, sustainable development impacts and transformational impacts of a policy to do so in an integrated and consistent way within a single impact assessment process. Refer to the ICAT Introductory Guide for more information about the ICAT guidance documents and how to apply them in combination. </a:t>
            </a:r>
            <a:endParaRPr sz="1000">
              <a:solidFill>
                <a:schemeClr val="dk1"/>
              </a:solidFill>
              <a:latin typeface="Calibri"/>
              <a:ea typeface="Calibri"/>
              <a:cs typeface="Calibri"/>
              <a:sym typeface="Calibri"/>
            </a:endParaRPr>
          </a:p>
          <a:p>
            <a:pPr indent="0" lvl="0" marL="0" rtl="0" algn="l">
              <a:spcBef>
                <a:spcPts val="0"/>
              </a:spcBef>
              <a:spcAft>
                <a:spcPts val="0"/>
              </a:spcAft>
              <a:buNone/>
            </a:pPr>
            <a:r>
              <a:t/>
            </a:r>
            <a:endParaRPr b="1" sz="800">
              <a:solidFill>
                <a:schemeClr val="dk1"/>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 name="Shape 593"/>
        <p:cNvGrpSpPr/>
        <p:nvPr/>
      </p:nvGrpSpPr>
      <p:grpSpPr>
        <a:xfrm>
          <a:off x="0" y="0"/>
          <a:ext cx="0" cy="0"/>
          <a:chOff x="0" y="0"/>
          <a:chExt cx="0" cy="0"/>
        </a:xfrm>
      </p:grpSpPr>
      <p:sp>
        <p:nvSpPr>
          <p:cNvPr id="594" name="Google Shape;594;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5" name="Google Shape;595;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rPr i="1" lang="en-ZA" sz="800">
                <a:solidFill>
                  <a:schemeClr val="dk1"/>
                </a:solidFill>
                <a:latin typeface="Calibri"/>
                <a:ea typeface="Calibri"/>
                <a:cs typeface="Calibri"/>
                <a:sym typeface="Calibri"/>
              </a:rPr>
              <a:t>[</a:t>
            </a:r>
            <a:r>
              <a:rPr b="1" i="1" lang="en-ZA" sz="800">
                <a:solidFill>
                  <a:schemeClr val="dk1"/>
                </a:solidFill>
                <a:latin typeface="Calibri"/>
                <a:ea typeface="Calibri"/>
                <a:cs typeface="Calibri"/>
                <a:sym typeface="Calibri"/>
              </a:rPr>
              <a:t>SLIDE FUNCTIONALITY and COUNTRY SPECIFIC ADAPTATION NOTE</a:t>
            </a:r>
            <a:r>
              <a:rPr i="1" lang="en-ZA" sz="800">
                <a:solidFill>
                  <a:schemeClr val="dk1"/>
                </a:solidFill>
                <a:latin typeface="Calibri"/>
                <a:ea typeface="Calibri"/>
                <a:cs typeface="Calibri"/>
                <a:sym typeface="Calibri"/>
              </a:rPr>
              <a:t>: The presenter can work through a country specific example once the example has been studied, by actually filling in text in the table.]</a:t>
            </a:r>
            <a:endParaRPr/>
          </a:p>
          <a:p>
            <a:pPr indent="0" lvl="0" marL="0" rtl="0" algn="l">
              <a:spcBef>
                <a:spcPts val="0"/>
              </a:spcBef>
              <a:spcAft>
                <a:spcPts val="0"/>
              </a:spcAft>
              <a:buNone/>
            </a:pPr>
            <a:r>
              <a:t/>
            </a:r>
            <a:endParaRPr b="1" sz="800"/>
          </a:p>
          <a:p>
            <a:pPr indent="0" lvl="0" marL="0" rtl="0" algn="l">
              <a:spcBef>
                <a:spcPts val="0"/>
              </a:spcBef>
              <a:spcAft>
                <a:spcPts val="0"/>
              </a:spcAft>
              <a:buNone/>
            </a:pPr>
            <a:r>
              <a:rPr b="1" lang="en-ZA" sz="800"/>
              <a:t>PRESENTATION TEXT:</a:t>
            </a:r>
            <a:endParaRPr/>
          </a:p>
          <a:p>
            <a:pPr indent="0" lvl="0" marL="0" rtl="0" algn="l">
              <a:spcBef>
                <a:spcPts val="0"/>
              </a:spcBef>
              <a:spcAft>
                <a:spcPts val="0"/>
              </a:spcAft>
              <a:buNone/>
            </a:pPr>
            <a:r>
              <a:rPr b="1" lang="en-ZA" sz="800">
                <a:solidFill>
                  <a:schemeClr val="dk1"/>
                </a:solidFill>
                <a:latin typeface="Calibri"/>
                <a:ea typeface="Calibri"/>
                <a:cs typeface="Calibri"/>
                <a:sym typeface="Calibri"/>
              </a:rPr>
              <a:t>Geographic location</a:t>
            </a:r>
            <a:r>
              <a:rPr lang="en-ZA" sz="800">
                <a:solidFill>
                  <a:schemeClr val="dk1"/>
                </a:solidFill>
                <a:latin typeface="Calibri"/>
                <a:ea typeface="Calibri"/>
                <a:cs typeface="Calibri"/>
                <a:sym typeface="Calibri"/>
              </a:rPr>
              <a:t>: Describe the geographic location where the intended intermediate effects are likely to occur. The geographic location of intended effects is likely to be within the jurisdiction of the policy. For example, in a policy that aims to increase agricultural production on degraded lands in one region of the country, the effect can be described as: “increase the amount of degraded land converted to crop land in the Cerrado ecoregion by 10,000 hectares.” </a:t>
            </a:r>
            <a:endParaRPr/>
          </a:p>
          <a:p>
            <a:pPr indent="0" lvl="0" marL="0" rtl="0" algn="l">
              <a:spcBef>
                <a:spcPts val="0"/>
              </a:spcBef>
              <a:spcAft>
                <a:spcPts val="0"/>
              </a:spcAft>
              <a:buNone/>
            </a:pPr>
            <a:r>
              <a:rPr b="1" lang="en-ZA" sz="800">
                <a:solidFill>
                  <a:schemeClr val="dk1"/>
                </a:solidFill>
                <a:latin typeface="Calibri"/>
                <a:ea typeface="Calibri"/>
                <a:cs typeface="Calibri"/>
                <a:sym typeface="Calibri"/>
              </a:rPr>
              <a:t>Timing: </a:t>
            </a:r>
            <a:r>
              <a:rPr lang="en-ZA" sz="800">
                <a:solidFill>
                  <a:schemeClr val="dk1"/>
                </a:solidFill>
                <a:latin typeface="Calibri"/>
                <a:ea typeface="Calibri"/>
                <a:cs typeface="Calibri"/>
                <a:sym typeface="Calibri"/>
              </a:rPr>
              <a:t>Users should describe effects as short-term or long-term. The distinction between short-term and long-term can be defined based on the policy being assessed. Some effects may also be temporary while others are permanent. If known, identify when the effect is likely to occur using specific years or with reference to the start date of a policy. if a specific time frame is targeted by the policy, that characteristic can be added to the description as: “an increase the amount of cropland converted to forest land in the southern tropical region of the jurisdiction by 10,000 hectares by 2030.” </a:t>
            </a:r>
            <a:endParaRPr/>
          </a:p>
          <a:p>
            <a:pPr indent="0" lvl="0" marL="0" rtl="0" algn="l">
              <a:spcBef>
                <a:spcPts val="0"/>
              </a:spcBef>
              <a:spcAft>
                <a:spcPts val="0"/>
              </a:spcAft>
              <a:buNone/>
            </a:pPr>
            <a:r>
              <a:rPr lang="en-ZA" sz="800"/>
              <a:t>Note that a completed example table and template are provided in the Part II Excel spreadsheet.</a:t>
            </a:r>
            <a:endParaRPr sz="800">
              <a:solidFill>
                <a:schemeClr val="dk1"/>
              </a:solidFill>
              <a:latin typeface="Calibri"/>
              <a:ea typeface="Calibri"/>
              <a:cs typeface="Calibri"/>
              <a:sym typeface="Calibri"/>
            </a:endParaRPr>
          </a:p>
        </p:txBody>
      </p:sp>
      <p:sp>
        <p:nvSpPr>
          <p:cNvPr id="596" name="Google Shape;596;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17" name="Google Shape;61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rPr i="1" lang="en-ZA" sz="800">
                <a:solidFill>
                  <a:schemeClr val="dk1"/>
                </a:solidFill>
                <a:latin typeface="Calibri"/>
                <a:ea typeface="Calibri"/>
                <a:cs typeface="Calibri"/>
                <a:sym typeface="Calibri"/>
              </a:rPr>
              <a:t>[</a:t>
            </a:r>
            <a:r>
              <a:rPr b="1" i="1" lang="en-ZA" sz="800">
                <a:solidFill>
                  <a:schemeClr val="dk1"/>
                </a:solidFill>
                <a:latin typeface="Calibri"/>
                <a:ea typeface="Calibri"/>
                <a:cs typeface="Calibri"/>
                <a:sym typeface="Calibri"/>
              </a:rPr>
              <a:t>SLIDE FUNCTIONALITY and COUNTRY SPECIFIC ADAPTATION NOTE</a:t>
            </a:r>
            <a:r>
              <a:rPr i="1" lang="en-ZA" sz="800">
                <a:solidFill>
                  <a:schemeClr val="dk1"/>
                </a:solidFill>
                <a:latin typeface="Calibri"/>
                <a:ea typeface="Calibri"/>
                <a:cs typeface="Calibri"/>
                <a:sym typeface="Calibri"/>
              </a:rPr>
              <a:t>: The presenter can work through a country specific example once the example has been studied, by actually filling in text in the table.]</a:t>
            </a:r>
            <a:endParaRPr/>
          </a:p>
          <a:p>
            <a:pPr indent="0" lvl="0" marL="0" rtl="0" algn="l">
              <a:spcBef>
                <a:spcPts val="0"/>
              </a:spcBef>
              <a:spcAft>
                <a:spcPts val="0"/>
              </a:spcAft>
              <a:buNone/>
            </a:pPr>
            <a:r>
              <a:t/>
            </a:r>
            <a:endParaRPr b="1" sz="800"/>
          </a:p>
          <a:p>
            <a:pPr indent="0" lvl="0" marL="0" rtl="0" algn="l">
              <a:spcBef>
                <a:spcPts val="0"/>
              </a:spcBef>
              <a:spcAft>
                <a:spcPts val="0"/>
              </a:spcAft>
              <a:buNone/>
            </a:pPr>
            <a:r>
              <a:rPr b="1" lang="en-ZA" sz="800"/>
              <a:t>PRESENTATION TEXT:</a:t>
            </a:r>
            <a:endParaRPr/>
          </a:p>
          <a:p>
            <a:pPr indent="0" lvl="0" marL="0" rtl="0" algn="l">
              <a:spcBef>
                <a:spcPts val="0"/>
              </a:spcBef>
              <a:spcAft>
                <a:spcPts val="0"/>
              </a:spcAft>
              <a:buNone/>
            </a:pPr>
            <a:r>
              <a:rPr b="1" lang="en-ZA" sz="800"/>
              <a:t>Affected land category: </a:t>
            </a:r>
            <a:r>
              <a:rPr b="0" lang="en-ZA" sz="800"/>
              <a:t>Describe the land in terms of land category and management, for example “Grassland converted to cropland” or “Cropland remaining cropland, annual cropland converted to perennial cropland”.</a:t>
            </a:r>
            <a:endParaRPr b="1" sz="800"/>
          </a:p>
          <a:p>
            <a:pPr indent="0" lvl="0" marL="0" rtl="0" algn="l">
              <a:spcBef>
                <a:spcPts val="0"/>
              </a:spcBef>
              <a:spcAft>
                <a:spcPts val="0"/>
              </a:spcAft>
              <a:buNone/>
            </a:pPr>
            <a:r>
              <a:rPr b="1" lang="en-ZA" sz="800">
                <a:solidFill>
                  <a:schemeClr val="dk1"/>
                </a:solidFill>
                <a:latin typeface="Calibri"/>
                <a:ea typeface="Calibri"/>
                <a:cs typeface="Calibri"/>
                <a:sym typeface="Calibri"/>
              </a:rPr>
              <a:t>Direction and amount of effect</a:t>
            </a:r>
            <a:r>
              <a:rPr lang="en-ZA" sz="800">
                <a:solidFill>
                  <a:schemeClr val="dk1"/>
                </a:solidFill>
                <a:latin typeface="Calibri"/>
                <a:ea typeface="Calibri"/>
                <a:cs typeface="Calibri"/>
                <a:sym typeface="Calibri"/>
              </a:rPr>
              <a:t>: When labelling intermediate effects, identify the direction of the effect. For example, label the activity as “increase” if the policy leads to an increase in an identified activity, such as an increase in area of forest land. Where known, include the intended amount of the effect in the description of the intermediate effect. For example, if a policy aims to incentivise reforestation of 10,000 hectares of cropland land, the intermediate effect can be described as: “increase the amount of cropland converted to forest land by 10,000 hectares.” The direction of the effect is to increase. </a:t>
            </a:r>
            <a:endParaRPr/>
          </a:p>
          <a:p>
            <a:pPr indent="0" lvl="0" marL="0" rtl="0" algn="l">
              <a:spcBef>
                <a:spcPts val="0"/>
              </a:spcBef>
              <a:spcAft>
                <a:spcPts val="0"/>
              </a:spcAft>
              <a:buNone/>
            </a:pPr>
            <a:r>
              <a:rPr b="1" lang="en-ZA" sz="800">
                <a:solidFill>
                  <a:schemeClr val="dk1"/>
                </a:solidFill>
                <a:latin typeface="Calibri"/>
                <a:ea typeface="Calibri"/>
                <a:cs typeface="Calibri"/>
                <a:sym typeface="Calibri"/>
              </a:rPr>
              <a:t>Geographic location</a:t>
            </a:r>
            <a:r>
              <a:rPr lang="en-ZA" sz="800">
                <a:solidFill>
                  <a:schemeClr val="dk1"/>
                </a:solidFill>
                <a:latin typeface="Calibri"/>
                <a:ea typeface="Calibri"/>
                <a:cs typeface="Calibri"/>
                <a:sym typeface="Calibri"/>
              </a:rPr>
              <a:t>: Describe the geographic location where the intended intermediate effects are likely to occur. The geographic location of intended effects is likely to be within the jurisdiction of the policy. For example, in a policy that aims to increase forest production on degraded lands in one region of the country, the effect can be described as: “increase the amount of degraded land converted to forest land in the Cerrado ecoregion by 10,000 hectares.” </a:t>
            </a:r>
            <a:endParaRPr/>
          </a:p>
          <a:p>
            <a:pPr indent="0" lvl="0" marL="0" rtl="0" algn="l">
              <a:spcBef>
                <a:spcPts val="0"/>
              </a:spcBef>
              <a:spcAft>
                <a:spcPts val="0"/>
              </a:spcAft>
              <a:buNone/>
            </a:pPr>
            <a:r>
              <a:rPr b="1" lang="en-ZA" sz="800">
                <a:solidFill>
                  <a:schemeClr val="dk1"/>
                </a:solidFill>
                <a:latin typeface="Calibri"/>
                <a:ea typeface="Calibri"/>
                <a:cs typeface="Calibri"/>
                <a:sym typeface="Calibri"/>
              </a:rPr>
              <a:t>Timing: </a:t>
            </a:r>
            <a:r>
              <a:rPr lang="en-ZA" sz="800">
                <a:solidFill>
                  <a:schemeClr val="dk1"/>
                </a:solidFill>
                <a:latin typeface="Calibri"/>
                <a:ea typeface="Calibri"/>
                <a:cs typeface="Calibri"/>
                <a:sym typeface="Calibri"/>
              </a:rPr>
              <a:t>Users should describe effects as short-term or long-term. The distinction between short-term and long-term can be defined based on the policy being assessed. Some effects may also be temporary while others are permanent. If known, identify when the effect is likely to occur using specific years or with reference to the start date of a policy. if a specific time frame is targeted by the policy, that characteristic can be added to the description as: “an increase the amount of cropland land converted to forest land in the southern tropical region of the jurisdiction by 10,000 hectares by 2030.” </a:t>
            </a:r>
            <a:endParaRPr/>
          </a:p>
          <a:p>
            <a:pPr indent="0" lvl="0" marL="0" marR="0" rtl="0" algn="l">
              <a:lnSpc>
                <a:spcPct val="100000"/>
              </a:lnSpc>
              <a:spcBef>
                <a:spcPts val="0"/>
              </a:spcBef>
              <a:spcAft>
                <a:spcPts val="0"/>
              </a:spcAft>
              <a:buClr>
                <a:schemeClr val="dk1"/>
              </a:buClr>
              <a:buSzPts val="800"/>
              <a:buFont typeface="Calibri"/>
              <a:buNone/>
            </a:pPr>
            <a:r>
              <a:rPr lang="en-ZA" sz="800"/>
              <a:t>Note that a completed example table and template are provided in the Part II Excel spreadsheet.</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18" name="Google Shape;618;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8" name="Google Shape;638;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PRERSENTATION TEXT: </a:t>
            </a:r>
            <a:r>
              <a:rPr b="0" i="0" lang="en-ZA" sz="800" u="none" strike="noStrike">
                <a:solidFill>
                  <a:srgbClr val="000000"/>
                </a:solidFill>
                <a:latin typeface="Calibri"/>
                <a:ea typeface="Calibri"/>
                <a:cs typeface="Calibri"/>
                <a:sym typeface="Calibri"/>
              </a:rPr>
              <a:t>Intermediate effects can lead to GHG impacts. To ensure a complete assessment, users should consider all identified intermediate effects and associate them with specific GHG impacts. Effects can be intended or unintended.</a:t>
            </a:r>
            <a:endParaRPr/>
          </a:p>
          <a:p>
            <a:pPr indent="0" lvl="0" marL="0" marR="0" rtl="0" algn="l">
              <a:lnSpc>
                <a:spcPct val="100000"/>
              </a:lnSpc>
              <a:spcBef>
                <a:spcPts val="0"/>
              </a:spcBef>
              <a:spcAft>
                <a:spcPts val="0"/>
              </a:spcAft>
              <a:buClr>
                <a:srgbClr val="000000"/>
              </a:buClr>
              <a:buSzPts val="800"/>
              <a:buFont typeface="Calibri"/>
              <a:buNone/>
            </a:pPr>
            <a:r>
              <a:rPr b="0" i="0" lang="en-ZA" sz="800" u="none" strike="noStrike">
                <a:solidFill>
                  <a:srgbClr val="000000"/>
                </a:solidFill>
                <a:latin typeface="Calibri"/>
                <a:ea typeface="Calibri"/>
                <a:cs typeface="Calibri"/>
                <a:sym typeface="Calibri"/>
              </a:rPr>
              <a:t>The Forest Guide contains technical methods for estimating emissions and removals of CO2 from changes in carbon stocks. There are other sources of GHG emissions that potentially should also be considered when identifying GHG impacts of forest policies, e.g. non-CO2 emissions from forest fires. Tables 6.6 in the Forest guide provide further considerations for evaluating GHG sources. </a:t>
            </a:r>
            <a:endParaRPr/>
          </a:p>
          <a:p>
            <a:pPr indent="0" lvl="0" marL="0" marR="0" rtl="0" algn="l">
              <a:lnSpc>
                <a:spcPct val="100000"/>
              </a:lnSpc>
              <a:spcBef>
                <a:spcPts val="0"/>
              </a:spcBef>
              <a:spcAft>
                <a:spcPts val="0"/>
              </a:spcAft>
              <a:buClr>
                <a:schemeClr val="dk1"/>
              </a:buClr>
              <a:buSzPts val="800"/>
              <a:buFont typeface="Calibri"/>
              <a:buNone/>
            </a:pPr>
            <a:r>
              <a:rPr lang="en-ZA" sz="800"/>
              <a:t>Note that a completed example table and template are provided in the Part II Excel spreadsheet.</a:t>
            </a:r>
            <a:endParaRPr sz="8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800"/>
              <a:buFont typeface="Calibri"/>
              <a:buNone/>
            </a:pPr>
            <a:r>
              <a:t/>
            </a:r>
            <a:endParaRPr b="0" i="0" sz="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800"/>
              <a:buFont typeface="Calibri"/>
              <a:buNone/>
            </a:pPr>
            <a:r>
              <a:rPr b="1" i="1" lang="en-ZA" sz="800"/>
              <a:t>[SLIDE FUNCTIONALITY NOTE: </a:t>
            </a:r>
            <a:r>
              <a:rPr i="1" lang="en-ZA" sz="800"/>
              <a:t>Click on the interactive yellow button to display Table 6.6.]</a:t>
            </a:r>
            <a:endParaRPr/>
          </a:p>
          <a:p>
            <a:pPr indent="0" lvl="0" marL="0" rtl="0" algn="l">
              <a:spcBef>
                <a:spcPts val="0"/>
              </a:spcBef>
              <a:spcAft>
                <a:spcPts val="0"/>
              </a:spcAft>
              <a:buNone/>
            </a:pPr>
            <a:r>
              <a:t/>
            </a:r>
            <a:endParaRPr b="0" i="0" sz="800" u="none" strike="noStrike">
              <a:solidFill>
                <a:srgbClr val="000000"/>
              </a:solidFill>
              <a:latin typeface="Calibri"/>
              <a:ea typeface="Calibri"/>
              <a:cs typeface="Calibri"/>
              <a:sym typeface="Calibri"/>
            </a:endParaRPr>
          </a:p>
          <a:p>
            <a:pPr indent="0" lvl="0" marL="0" rtl="0" algn="l">
              <a:spcBef>
                <a:spcPts val="0"/>
              </a:spcBef>
              <a:spcAft>
                <a:spcPts val="0"/>
              </a:spcAft>
              <a:buNone/>
            </a:pPr>
            <a:r>
              <a:t/>
            </a:r>
            <a:endParaRPr sz="800">
              <a:latin typeface="Calibri"/>
              <a:ea typeface="Calibri"/>
              <a:cs typeface="Calibri"/>
              <a:sym typeface="Calibri"/>
            </a:endParaRPr>
          </a:p>
        </p:txBody>
      </p:sp>
      <p:sp>
        <p:nvSpPr>
          <p:cNvPr id="639" name="Google Shape;639;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3" name="Google Shape;673;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Draw links from inputs and activities to stakeholders and intermediate effects. A causal chain represents the sequence of intermediate effects expected to occur as a result of the policy. Consultations with stakeholders can help with development and/or validation of the causal chain by integrating stakeholder insights on cause-effect relationships between the policy, behaviour change and expected impacts. </a:t>
            </a:r>
            <a:endParaRPr/>
          </a:p>
          <a:p>
            <a:pPr indent="0" lvl="0" marL="0" marR="0" rtl="0" algn="l">
              <a:lnSpc>
                <a:spcPct val="100000"/>
              </a:lnSpc>
              <a:spcBef>
                <a:spcPts val="0"/>
              </a:spcBef>
              <a:spcAft>
                <a:spcPts val="0"/>
              </a:spcAft>
              <a:buClr>
                <a:schemeClr val="dk1"/>
              </a:buClr>
              <a:buSzPts val="800"/>
              <a:buFont typeface="Calibri"/>
              <a:buNone/>
            </a:pPr>
            <a:r>
              <a:rPr b="1" i="1" lang="en-ZA" sz="800"/>
              <a:t>[COUNTRY SPECIFIC SLIDE ADAPTATION NOTE: </a:t>
            </a:r>
            <a:r>
              <a:rPr i="1" lang="en-ZA" sz="800"/>
              <a:t>A country specific example can be included here by the presenter to make it more country specific.]</a:t>
            </a:r>
            <a:endParaRPr/>
          </a:p>
          <a:p>
            <a:pPr indent="0" lvl="0" marL="0" rtl="0" algn="l">
              <a:spcBef>
                <a:spcPts val="0"/>
              </a:spcBef>
              <a:spcAft>
                <a:spcPts val="0"/>
              </a:spcAft>
              <a:buNone/>
            </a:pPr>
            <a:r>
              <a:t/>
            </a:r>
            <a:endParaRPr sz="800">
              <a:latin typeface="Calibri"/>
              <a:ea typeface="Calibri"/>
              <a:cs typeface="Calibri"/>
              <a:sym typeface="Calibri"/>
            </a:endParaRPr>
          </a:p>
        </p:txBody>
      </p:sp>
      <p:sp>
        <p:nvSpPr>
          <p:cNvPr id="674" name="Google Shape;674;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2" name="Shape 752"/>
        <p:cNvGrpSpPr/>
        <p:nvPr/>
      </p:nvGrpSpPr>
      <p:grpSpPr>
        <a:xfrm>
          <a:off x="0" y="0"/>
          <a:ext cx="0" cy="0"/>
          <a:chOff x="0" y="0"/>
          <a:chExt cx="0" cy="0"/>
        </a:xfrm>
      </p:grpSpPr>
      <p:sp>
        <p:nvSpPr>
          <p:cNvPr id="753" name="Google Shape;753;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4" name="Google Shape;754;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The GHG assessment boundary defines the range of GHG impacts that are included in the policy assessment. </a:t>
            </a:r>
            <a:endParaRPr sz="800">
              <a:latin typeface="Calibri"/>
              <a:ea typeface="Calibri"/>
              <a:cs typeface="Calibri"/>
              <a:sym typeface="Calibri"/>
            </a:endParaRPr>
          </a:p>
        </p:txBody>
      </p:sp>
      <p:sp>
        <p:nvSpPr>
          <p:cNvPr id="755" name="Google Shape;755;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3" name="Shape 773"/>
        <p:cNvGrpSpPr/>
        <p:nvPr/>
      </p:nvGrpSpPr>
      <p:grpSpPr>
        <a:xfrm>
          <a:off x="0" y="0"/>
          <a:ext cx="0" cy="0"/>
          <a:chOff x="0" y="0"/>
          <a:chExt cx="0" cy="0"/>
        </a:xfrm>
      </p:grpSpPr>
      <p:sp>
        <p:nvSpPr>
          <p:cNvPr id="774" name="Google Shape;774;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75" name="Google Shape;775;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b="0" i="0" lang="en-ZA" sz="800" u="none" strike="noStrike">
                <a:solidFill>
                  <a:srgbClr val="000000"/>
                </a:solidFill>
                <a:latin typeface="Calibri"/>
                <a:ea typeface="Calibri"/>
                <a:cs typeface="Calibri"/>
                <a:sym typeface="Calibri"/>
              </a:rPr>
              <a:t>For each GHG impact identified, assess the likelihood that it will occur by classifying each impact according to the likelihood. For ex-ante assessments, this involves predicting the likelihood of each impact occurring in the future as a result of the policy. For ex-post assessments, it involves assessing the likelihood that the impact occurred in the past as a result of the policy. </a:t>
            </a:r>
            <a:endParaRPr/>
          </a:p>
          <a:p>
            <a:pPr indent="0" lvl="0" marL="0" rtl="0" algn="l">
              <a:spcBef>
                <a:spcPts val="0"/>
              </a:spcBef>
              <a:spcAft>
                <a:spcPts val="0"/>
              </a:spcAft>
              <a:buNone/>
            </a:pPr>
            <a:r>
              <a:rPr lang="en-ZA" sz="800"/>
              <a:t>The likelihood classification should be based on evidence to the extent possible, such as published literature, prior experience, modelling results, risk management methods, consultation with stakeholders, expert judgement, or other methods.</a:t>
            </a:r>
            <a:endParaRPr/>
          </a:p>
          <a:p>
            <a:pPr indent="0" lvl="0" marL="0" rtl="0" algn="l">
              <a:spcBef>
                <a:spcPts val="0"/>
              </a:spcBef>
              <a:spcAft>
                <a:spcPts val="0"/>
              </a:spcAft>
              <a:buNone/>
            </a:pPr>
            <a:r>
              <a:rPr lang="en-ZA" sz="800"/>
              <a:t>Users should consult stakeholders when assessing the likelihood of impacts. Refer to the ICAT Stakeholder Participation Guidance.</a:t>
            </a:r>
            <a:endParaRPr/>
          </a:p>
          <a:p>
            <a:pPr indent="0" lvl="0" marL="0" marR="0" rtl="0" algn="l">
              <a:lnSpc>
                <a:spcPct val="100000"/>
              </a:lnSpc>
              <a:spcBef>
                <a:spcPts val="0"/>
              </a:spcBef>
              <a:spcAft>
                <a:spcPts val="0"/>
              </a:spcAft>
              <a:buClr>
                <a:schemeClr val="dk1"/>
              </a:buClr>
              <a:buSzPts val="800"/>
              <a:buFont typeface="Calibri"/>
              <a:buNone/>
            </a:pPr>
            <a:r>
              <a:rPr b="1" i="1" lang="en-ZA" sz="800"/>
              <a:t>[SLIDE FUNCTIONALITY NOTE: </a:t>
            </a:r>
            <a:r>
              <a:rPr i="1" lang="en-ZA" sz="800"/>
              <a:t>Click on the interactive blue Stakeholder Participation button to go to the ICAT Guide website.]</a:t>
            </a:r>
            <a:endParaRPr/>
          </a:p>
          <a:p>
            <a:pPr indent="0" lvl="0" marL="0" rtl="0" algn="l">
              <a:spcBef>
                <a:spcPts val="0"/>
              </a:spcBef>
              <a:spcAft>
                <a:spcPts val="0"/>
              </a:spcAft>
              <a:buNone/>
            </a:pPr>
            <a:r>
              <a:t/>
            </a:r>
            <a:endParaRPr sz="800"/>
          </a:p>
          <a:p>
            <a:pPr indent="0" lvl="0" marL="0" rtl="0" algn="l">
              <a:spcBef>
                <a:spcPts val="0"/>
              </a:spcBef>
              <a:spcAft>
                <a:spcPts val="0"/>
              </a:spcAft>
              <a:buNone/>
            </a:pPr>
            <a:r>
              <a:t/>
            </a:r>
            <a:endParaRPr sz="800"/>
          </a:p>
        </p:txBody>
      </p:sp>
      <p:sp>
        <p:nvSpPr>
          <p:cNvPr id="776" name="Google Shape;776;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5" name="Shape 785"/>
        <p:cNvGrpSpPr/>
        <p:nvPr/>
      </p:nvGrpSpPr>
      <p:grpSpPr>
        <a:xfrm>
          <a:off x="0" y="0"/>
          <a:ext cx="0" cy="0"/>
          <a:chOff x="0" y="0"/>
          <a:chExt cx="0" cy="0"/>
        </a:xfrm>
      </p:grpSpPr>
      <p:sp>
        <p:nvSpPr>
          <p:cNvPr id="786" name="Google Shape;786;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7" name="Google Shape;787;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Next classify the magnitude of each GHG impact. The relative magnitude of each GHG impact should be estimated based on the absolute value of total change in GHG emissions and removals, taking into account both increases and decreases in emissions and removals.</a:t>
            </a:r>
            <a:endParaRPr/>
          </a:p>
          <a:p>
            <a:pPr indent="0" lvl="0" marL="0" rtl="0" algn="l">
              <a:spcBef>
                <a:spcPts val="0"/>
              </a:spcBef>
              <a:spcAft>
                <a:spcPts val="0"/>
              </a:spcAft>
              <a:buNone/>
            </a:pPr>
            <a:r>
              <a:rPr lang="en-ZA" sz="800"/>
              <a:t>This determination requires some level of expert judgement and should be done in consultation with stakeholders.</a:t>
            </a:r>
            <a:endParaRPr/>
          </a:p>
          <a:p>
            <a:pPr indent="0" lvl="0" marL="0" rtl="0" algn="l">
              <a:spcBef>
                <a:spcPts val="0"/>
              </a:spcBef>
              <a:spcAft>
                <a:spcPts val="0"/>
              </a:spcAft>
              <a:buNone/>
            </a:pPr>
            <a:r>
              <a:rPr lang="en-ZA" sz="800">
                <a:solidFill>
                  <a:schemeClr val="dk1"/>
                </a:solidFill>
                <a:latin typeface="Calibri"/>
                <a:ea typeface="Calibri"/>
                <a:cs typeface="Calibri"/>
                <a:sym typeface="Calibri"/>
              </a:rPr>
              <a:t>If it is not possible to classify the magnitude of an impact as major, moderate or minor (e.g., due to lack of data or capacity), users can classify a given impact as “uncertain” or “cannot be determined,” as appropriate. </a:t>
            </a:r>
            <a:endParaRPr/>
          </a:p>
          <a:p>
            <a:pPr indent="0" lvl="0" marL="0" marR="0" rtl="0" algn="l">
              <a:lnSpc>
                <a:spcPct val="100000"/>
              </a:lnSpc>
              <a:spcBef>
                <a:spcPts val="0"/>
              </a:spcBef>
              <a:spcAft>
                <a:spcPts val="0"/>
              </a:spcAft>
              <a:buClr>
                <a:schemeClr val="dk1"/>
              </a:buClr>
              <a:buSzPts val="800"/>
              <a:buFont typeface="Calibri"/>
              <a:buNone/>
            </a:pPr>
            <a:r>
              <a:rPr b="1" i="1" lang="en-ZA" sz="800"/>
              <a:t>[SLIDE FUNCTIONALITY NOTE: </a:t>
            </a:r>
            <a:r>
              <a:rPr i="1" lang="en-ZA" sz="800"/>
              <a:t>Click on the interactive blue Stakeholder Participation button to go to the ICAT Guide website.]</a:t>
            </a:r>
            <a:endParaRPr/>
          </a:p>
          <a:p>
            <a:pPr indent="0" lvl="0" marL="0" rtl="0" algn="l">
              <a:spcBef>
                <a:spcPts val="0"/>
              </a:spcBef>
              <a:spcAft>
                <a:spcPts val="0"/>
              </a:spcAft>
              <a:buNone/>
            </a:pPr>
            <a:r>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sz="800"/>
          </a:p>
        </p:txBody>
      </p:sp>
      <p:sp>
        <p:nvSpPr>
          <p:cNvPr id="788" name="Google Shape;788;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2" name="Shape 812"/>
        <p:cNvGrpSpPr/>
        <p:nvPr/>
      </p:nvGrpSpPr>
      <p:grpSpPr>
        <a:xfrm>
          <a:off x="0" y="0"/>
          <a:ext cx="0" cy="0"/>
          <a:chOff x="0" y="0"/>
          <a:chExt cx="0" cy="0"/>
        </a:xfrm>
      </p:grpSpPr>
      <p:sp>
        <p:nvSpPr>
          <p:cNvPr id="813" name="Google Shape;813;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4" name="Google Shape;814;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solidFill>
                  <a:schemeClr val="dk1"/>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Once the likelihood and magnitude of each impact has been determined, review the classifications for likelihood and magnitude to determine whether each impact is significant. </a:t>
            </a:r>
            <a:r>
              <a:rPr lang="en-ZA" sz="800">
                <a:solidFill>
                  <a:schemeClr val="dk1"/>
                </a:solidFill>
                <a:latin typeface="Calibri"/>
                <a:ea typeface="Calibri"/>
                <a:cs typeface="Calibri"/>
                <a:sym typeface="Calibri"/>
              </a:rPr>
              <a:t>Additional guidance on what to consider when evaluating which GHG sources and carbon pools to include in the GHG assessment boundary are provided in the ICAT Forestry Methodology.</a:t>
            </a:r>
            <a:endParaRPr/>
          </a:p>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815" name="Google Shape;815;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8" name="Shape 838"/>
        <p:cNvGrpSpPr/>
        <p:nvPr/>
      </p:nvGrpSpPr>
      <p:grpSpPr>
        <a:xfrm>
          <a:off x="0" y="0"/>
          <a:ext cx="0" cy="0"/>
          <a:chOff x="0" y="0"/>
          <a:chExt cx="0" cy="0"/>
        </a:xfrm>
      </p:grpSpPr>
      <p:sp>
        <p:nvSpPr>
          <p:cNvPr id="839" name="Google Shape;839;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0" name="Google Shape;840;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Where possible, users should align the assessment period with other assessments being conducted using ICAT guidance. </a:t>
            </a:r>
            <a:endParaRPr/>
          </a:p>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IPCC 20 year transition period: </a:t>
            </a:r>
            <a:r>
              <a:rPr b="0" i="0" lang="en-ZA" sz="800" u="none" strike="noStrike">
                <a:solidFill>
                  <a:srgbClr val="000000"/>
                </a:solidFill>
                <a:latin typeface="Calibri"/>
                <a:ea typeface="Calibri"/>
                <a:cs typeface="Calibri"/>
                <a:sym typeface="Calibri"/>
              </a:rPr>
              <a:t>When determining the assessment period, GHG emission and removal dynamics should be considered for GHG impacts that involve carbon sequestration in soils and/or biomass. For example, changes in land use or land management can change soil carbon sequestration rates until a new equilibrium is reached. The IPCC suggests a default 20-year transition period for soil carbon dynamics to reach a new equilibrium.13 Generally, when establishing new forests or when forests regrow after harvest and disturbance, the initial rate of carbon gain in the biomass pool is higher than later, when the forest reaches maturity. Also, forest biomass is removed or lost as a result of multiple factors. Forest harvesting, which occurs in close to 20-year cycles, results in removal of biomass from forest stands, and the end use of the harvested wood determines the amount of carbon loss over time. </a:t>
            </a:r>
            <a:endParaRPr/>
          </a:p>
        </p:txBody>
      </p:sp>
      <p:sp>
        <p:nvSpPr>
          <p:cNvPr id="841" name="Google Shape;841;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2" name="Shape 852"/>
        <p:cNvGrpSpPr/>
        <p:nvPr/>
      </p:nvGrpSpPr>
      <p:grpSpPr>
        <a:xfrm>
          <a:off x="0" y="0"/>
          <a:ext cx="0" cy="0"/>
          <a:chOff x="0" y="0"/>
          <a:chExt cx="0" cy="0"/>
        </a:xfrm>
      </p:grpSpPr>
      <p:sp>
        <p:nvSpPr>
          <p:cNvPr id="853" name="Google Shape;85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4" name="Google Shape;854;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Sustainable development impacts should be identified if relevant. This table shows the major groups of impact categories but further details are provided in the ICAT Forest Methodology Guidance (Table 6.7).</a:t>
            </a:r>
            <a:endParaRPr/>
          </a:p>
          <a:p>
            <a:pPr indent="0" lvl="0" marL="0" rtl="0" algn="l">
              <a:spcBef>
                <a:spcPts val="0"/>
              </a:spcBef>
              <a:spcAft>
                <a:spcPts val="0"/>
              </a:spcAft>
              <a:buNone/>
            </a:pPr>
            <a:r>
              <a:rPr b="0" i="0" lang="en-ZA" sz="800" u="none" strike="noStrike">
                <a:solidFill>
                  <a:srgbClr val="000000"/>
                </a:solidFill>
                <a:latin typeface="Calibri"/>
                <a:ea typeface="Calibri"/>
                <a:cs typeface="Calibri"/>
                <a:sym typeface="Calibri"/>
              </a:rPr>
              <a:t>Refer to the ICAT Sustainable Development Guidance for guidance on conducting an assessment of sustainable development impacts.</a:t>
            </a:r>
            <a:endParaRPr/>
          </a:p>
          <a:p>
            <a:pPr indent="0" lvl="0" marL="0" marR="0" rtl="0" algn="l">
              <a:lnSpc>
                <a:spcPct val="100000"/>
              </a:lnSpc>
              <a:spcBef>
                <a:spcPts val="0"/>
              </a:spcBef>
              <a:spcAft>
                <a:spcPts val="0"/>
              </a:spcAft>
              <a:buClr>
                <a:schemeClr val="dk1"/>
              </a:buClr>
              <a:buSzPts val="800"/>
              <a:buFont typeface="Calibri"/>
              <a:buNone/>
            </a:pPr>
            <a:r>
              <a:rPr lang="en-ZA" sz="800"/>
              <a:t>Note that a completed example table and template are provided in the Part II Excel spreadsheet. </a:t>
            </a:r>
            <a:endParaRPr/>
          </a:p>
          <a:p>
            <a:pPr indent="0" lvl="0" marL="0" marR="0" rtl="0" algn="l">
              <a:lnSpc>
                <a:spcPct val="100000"/>
              </a:lnSpc>
              <a:spcBef>
                <a:spcPts val="0"/>
              </a:spcBef>
              <a:spcAft>
                <a:spcPts val="0"/>
              </a:spcAft>
              <a:buClr>
                <a:schemeClr val="dk1"/>
              </a:buClr>
              <a:buSzPts val="800"/>
              <a:buFont typeface="Calibri"/>
              <a:buNone/>
            </a:pPr>
            <a:r>
              <a:rPr b="1" i="1" lang="en-ZA" sz="800"/>
              <a:t>[SLIDE FUNCTIONALITY NOTE: </a:t>
            </a:r>
            <a:r>
              <a:rPr i="1" lang="en-ZA" sz="800"/>
              <a:t>Click on the interactive blue Sustainable Development button to go to the ICAT Guide website.]</a:t>
            </a:r>
            <a:endParaRPr/>
          </a:p>
          <a:p>
            <a:pPr indent="0" lvl="0" marL="0" marR="0" rtl="0" algn="l">
              <a:lnSpc>
                <a:spcPct val="100000"/>
              </a:lnSpc>
              <a:spcBef>
                <a:spcPts val="0"/>
              </a:spcBef>
              <a:spcAft>
                <a:spcPts val="0"/>
              </a:spcAft>
              <a:buClr>
                <a:schemeClr val="dk1"/>
              </a:buClr>
              <a:buSzPts val="800"/>
              <a:buFont typeface="Calibri"/>
              <a:buNone/>
            </a:pPr>
            <a:r>
              <a:t/>
            </a:r>
            <a:endParaRPr sz="800"/>
          </a:p>
          <a:p>
            <a:pPr indent="0" lvl="0" marL="0" marR="0" rtl="0" algn="l">
              <a:lnSpc>
                <a:spcPct val="100000"/>
              </a:lnSpc>
              <a:spcBef>
                <a:spcPts val="0"/>
              </a:spcBef>
              <a:spcAft>
                <a:spcPts val="0"/>
              </a:spcAft>
              <a:buClr>
                <a:schemeClr val="dk1"/>
              </a:buClr>
              <a:buSzPts val="800"/>
              <a:buFont typeface="Calibri"/>
              <a:buNone/>
            </a:pPr>
            <a:r>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b="0" i="0" sz="800" u="none" strike="noStrike">
              <a:solidFill>
                <a:srgbClr val="000000"/>
              </a:solidFill>
              <a:latin typeface="Calibri"/>
              <a:ea typeface="Calibri"/>
              <a:cs typeface="Calibri"/>
              <a:sym typeface="Calibri"/>
            </a:endParaRPr>
          </a:p>
        </p:txBody>
      </p:sp>
      <p:sp>
        <p:nvSpPr>
          <p:cNvPr id="855" name="Google Shape;855;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1210978affa_0_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1210978affa_0_26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b="1" lang="en-ZA" sz="1000">
                <a:solidFill>
                  <a:schemeClr val="dk1"/>
                </a:solidFill>
                <a:latin typeface="Calibri"/>
                <a:ea typeface="Calibri"/>
                <a:cs typeface="Calibri"/>
                <a:sym typeface="Calibri"/>
              </a:rPr>
              <a:t>PRESENTATION TEXT</a:t>
            </a:r>
            <a:r>
              <a:rPr lang="en-ZA" sz="1000">
                <a:solidFill>
                  <a:schemeClr val="dk1"/>
                </a:solidFill>
                <a:latin typeface="Calibri"/>
                <a:ea typeface="Calibri"/>
                <a:cs typeface="Calibri"/>
                <a:sym typeface="Calibri"/>
              </a:rPr>
              <a:t>: These are the various steps outlined in the Guidance document. This presentation covers part I.</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b="1" sz="800">
              <a:solidFill>
                <a:schemeClr val="dk1"/>
              </a:solidFill>
              <a:latin typeface="Calibri"/>
              <a:ea typeface="Calibri"/>
              <a:cs typeface="Calibri"/>
              <a:sym typeface="Calibri"/>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1" name="Shape 881"/>
        <p:cNvGrpSpPr/>
        <p:nvPr/>
      </p:nvGrpSpPr>
      <p:grpSpPr>
        <a:xfrm>
          <a:off x="0" y="0"/>
          <a:ext cx="0" cy="0"/>
          <a:chOff x="0" y="0"/>
          <a:chExt cx="0" cy="0"/>
        </a:xfrm>
      </p:grpSpPr>
      <p:sp>
        <p:nvSpPr>
          <p:cNvPr id="882" name="Google Shape;882;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3" name="Google Shape;883;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During this presentation we have discussed how to describe a policy and how to identify the various impacts. To end off we will have a short multiple choice quiz on the various concepts presented.</a:t>
            </a:r>
            <a:endParaRPr/>
          </a:p>
          <a:p>
            <a:pPr indent="0" lvl="0" marL="0" marR="0" rtl="0" algn="l">
              <a:lnSpc>
                <a:spcPct val="100000"/>
              </a:lnSpc>
              <a:spcBef>
                <a:spcPts val="0"/>
              </a:spcBef>
              <a:spcAft>
                <a:spcPts val="0"/>
              </a:spcAft>
              <a:buClr>
                <a:srgbClr val="000000"/>
              </a:buClr>
              <a:buSzPts val="800"/>
              <a:buFont typeface="Calibri"/>
              <a:buNone/>
            </a:pPr>
            <a:r>
              <a:rPr b="0" i="1" lang="en-ZA" sz="800" u="none" strike="noStrike">
                <a:solidFill>
                  <a:srgbClr val="000000"/>
                </a:solidFill>
                <a:latin typeface="Calibri"/>
                <a:ea typeface="Calibri"/>
                <a:cs typeface="Calibri"/>
                <a:sym typeface="Calibri"/>
              </a:rPr>
              <a:t>[</a:t>
            </a:r>
            <a:r>
              <a:rPr b="1" i="1" lang="en-ZA" sz="800" u="none" strike="noStrike">
                <a:solidFill>
                  <a:srgbClr val="000000"/>
                </a:solidFill>
                <a:latin typeface="Calibri"/>
                <a:ea typeface="Calibri"/>
                <a:cs typeface="Calibri"/>
                <a:sym typeface="Calibri"/>
              </a:rPr>
              <a:t>COUNTRY ADAPTATION NOTES: </a:t>
            </a:r>
            <a:r>
              <a:rPr b="0" i="1" lang="en-ZA" sz="800" u="none" strike="noStrike">
                <a:solidFill>
                  <a:srgbClr val="000000"/>
                </a:solidFill>
                <a:latin typeface="Calibri"/>
                <a:ea typeface="Calibri"/>
                <a:cs typeface="Calibri"/>
                <a:sym typeface="Calibri"/>
              </a:rPr>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a:p>
          <a:p>
            <a:pPr indent="0" lvl="0" marL="0" rtl="0" algn="l">
              <a:spcBef>
                <a:spcPts val="0"/>
              </a:spcBef>
              <a:spcAft>
                <a:spcPts val="0"/>
              </a:spcAft>
              <a:buNone/>
            </a:pPr>
            <a:r>
              <a:t/>
            </a:r>
            <a:endParaRPr b="0" i="0" sz="800" u="none" strike="noStrike">
              <a:solidFill>
                <a:srgbClr val="000000"/>
              </a:solidFill>
              <a:latin typeface="Calibri"/>
              <a:ea typeface="Calibri"/>
              <a:cs typeface="Calibri"/>
              <a:sym typeface="Calibri"/>
            </a:endParaRPr>
          </a:p>
        </p:txBody>
      </p:sp>
      <p:sp>
        <p:nvSpPr>
          <p:cNvPr id="884" name="Google Shape;884;p3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3" name="Shape 933"/>
        <p:cNvGrpSpPr/>
        <p:nvPr/>
      </p:nvGrpSpPr>
      <p:grpSpPr>
        <a:xfrm>
          <a:off x="0" y="0"/>
          <a:ext cx="0" cy="0"/>
          <a:chOff x="0" y="0"/>
          <a:chExt cx="0" cy="0"/>
        </a:xfrm>
      </p:grpSpPr>
      <p:sp>
        <p:nvSpPr>
          <p:cNvPr id="934" name="Google Shape;934;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5" name="Google Shape;935;p3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 </a:t>
            </a:r>
            <a:r>
              <a:rPr b="0" i="1" lang="en-ZA" sz="800">
                <a:solidFill>
                  <a:schemeClr val="dk1"/>
                </a:solidFill>
                <a:latin typeface="Calibri"/>
                <a:ea typeface="Calibri"/>
                <a:cs typeface="Calibri"/>
                <a:sym typeface="Calibri"/>
              </a:rPr>
              <a:t>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36" name="Google Shape;936;p3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3" name="Shape 943"/>
        <p:cNvGrpSpPr/>
        <p:nvPr/>
      </p:nvGrpSpPr>
      <p:grpSpPr>
        <a:xfrm>
          <a:off x="0" y="0"/>
          <a:ext cx="0" cy="0"/>
          <a:chOff x="0" y="0"/>
          <a:chExt cx="0" cy="0"/>
        </a:xfrm>
      </p:grpSpPr>
      <p:sp>
        <p:nvSpPr>
          <p:cNvPr id="944" name="Google Shape;944;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5" name="Google Shape;945;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 </a:t>
            </a:r>
            <a:r>
              <a:rPr b="0" i="1" lang="en-ZA" sz="800">
                <a:solidFill>
                  <a:schemeClr val="dk1"/>
                </a:solidFill>
                <a:latin typeface="Calibri"/>
                <a:ea typeface="Calibri"/>
                <a:cs typeface="Calibri"/>
                <a:sym typeface="Calibri"/>
              </a:rPr>
              <a:t>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46" name="Google Shape;946;p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3" name="Shape 953"/>
        <p:cNvGrpSpPr/>
        <p:nvPr/>
      </p:nvGrpSpPr>
      <p:grpSpPr>
        <a:xfrm>
          <a:off x="0" y="0"/>
          <a:ext cx="0" cy="0"/>
          <a:chOff x="0" y="0"/>
          <a:chExt cx="0" cy="0"/>
        </a:xfrm>
      </p:grpSpPr>
      <p:sp>
        <p:nvSpPr>
          <p:cNvPr id="954" name="Google Shape;954;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5" name="Google Shape;955;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 </a:t>
            </a:r>
            <a:r>
              <a:rPr b="0" i="1" lang="en-ZA" sz="800">
                <a:solidFill>
                  <a:schemeClr val="dk1"/>
                </a:solidFill>
                <a:latin typeface="Calibri"/>
                <a:ea typeface="Calibri"/>
                <a:cs typeface="Calibri"/>
                <a:sym typeface="Calibri"/>
              </a:rPr>
              <a:t>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56" name="Google Shape;956;p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3" name="Shape 963"/>
        <p:cNvGrpSpPr/>
        <p:nvPr/>
      </p:nvGrpSpPr>
      <p:grpSpPr>
        <a:xfrm>
          <a:off x="0" y="0"/>
          <a:ext cx="0" cy="0"/>
          <a:chOff x="0" y="0"/>
          <a:chExt cx="0" cy="0"/>
        </a:xfrm>
      </p:grpSpPr>
      <p:sp>
        <p:nvSpPr>
          <p:cNvPr id="964" name="Google Shape;964;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5" name="Google Shape;965;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 </a:t>
            </a:r>
            <a:r>
              <a:rPr b="0" i="1" lang="en-ZA" sz="800">
                <a:solidFill>
                  <a:schemeClr val="dk1"/>
                </a:solidFill>
                <a:latin typeface="Calibri"/>
                <a:ea typeface="Calibri"/>
                <a:cs typeface="Calibri"/>
                <a:sym typeface="Calibri"/>
              </a:rPr>
              <a:t>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66" name="Google Shape;966;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3" name="Shape 973"/>
        <p:cNvGrpSpPr/>
        <p:nvPr/>
      </p:nvGrpSpPr>
      <p:grpSpPr>
        <a:xfrm>
          <a:off x="0" y="0"/>
          <a:ext cx="0" cy="0"/>
          <a:chOff x="0" y="0"/>
          <a:chExt cx="0" cy="0"/>
        </a:xfrm>
      </p:grpSpPr>
      <p:sp>
        <p:nvSpPr>
          <p:cNvPr id="974" name="Google Shape;974;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5" name="Google Shape;975;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 </a:t>
            </a:r>
            <a:r>
              <a:rPr b="0" i="1" lang="en-ZA" sz="800">
                <a:solidFill>
                  <a:schemeClr val="dk1"/>
                </a:solidFill>
                <a:latin typeface="Calibri"/>
                <a:ea typeface="Calibri"/>
                <a:cs typeface="Calibri"/>
                <a:sym typeface="Calibri"/>
              </a:rPr>
              <a:t>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76" name="Google Shape;976;p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3" name="Shape 983"/>
        <p:cNvGrpSpPr/>
        <p:nvPr/>
      </p:nvGrpSpPr>
      <p:grpSpPr>
        <a:xfrm>
          <a:off x="0" y="0"/>
          <a:ext cx="0" cy="0"/>
          <a:chOff x="0" y="0"/>
          <a:chExt cx="0" cy="0"/>
        </a:xfrm>
      </p:grpSpPr>
      <p:sp>
        <p:nvSpPr>
          <p:cNvPr id="984" name="Google Shape;984;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5" name="Google Shape;985;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 </a:t>
            </a:r>
            <a:r>
              <a:rPr b="0" i="1" lang="en-ZA" sz="800">
                <a:solidFill>
                  <a:schemeClr val="dk1"/>
                </a:solidFill>
                <a:latin typeface="Calibri"/>
                <a:ea typeface="Calibri"/>
                <a:cs typeface="Calibri"/>
                <a:sym typeface="Calibri"/>
              </a:rPr>
              <a:t>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86" name="Google Shape;986;p3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3" name="Shape 993"/>
        <p:cNvGrpSpPr/>
        <p:nvPr/>
      </p:nvGrpSpPr>
      <p:grpSpPr>
        <a:xfrm>
          <a:off x="0" y="0"/>
          <a:ext cx="0" cy="0"/>
          <a:chOff x="0" y="0"/>
          <a:chExt cx="0" cy="0"/>
        </a:xfrm>
      </p:grpSpPr>
      <p:sp>
        <p:nvSpPr>
          <p:cNvPr id="994" name="Google Shape;994;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5" name="Google Shape;995;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 </a:t>
            </a:r>
            <a:r>
              <a:rPr b="0" i="1" lang="en-ZA" sz="800">
                <a:solidFill>
                  <a:schemeClr val="dk1"/>
                </a:solidFill>
                <a:latin typeface="Calibri"/>
                <a:ea typeface="Calibri"/>
                <a:cs typeface="Calibri"/>
                <a:sym typeface="Calibri"/>
              </a:rPr>
              <a:t>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996" name="Google Shape;996;p3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3" name="Shape 1003"/>
        <p:cNvGrpSpPr/>
        <p:nvPr/>
      </p:nvGrpSpPr>
      <p:grpSpPr>
        <a:xfrm>
          <a:off x="0" y="0"/>
          <a:ext cx="0" cy="0"/>
          <a:chOff x="0" y="0"/>
          <a:chExt cx="0" cy="0"/>
        </a:xfrm>
      </p:grpSpPr>
      <p:sp>
        <p:nvSpPr>
          <p:cNvPr id="1004" name="Google Shape;1004;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5" name="Google Shape;1005;p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 </a:t>
            </a:r>
            <a:r>
              <a:rPr b="0" i="1" lang="en-ZA" sz="800">
                <a:solidFill>
                  <a:schemeClr val="dk1"/>
                </a:solidFill>
                <a:latin typeface="Calibri"/>
                <a:ea typeface="Calibri"/>
                <a:cs typeface="Calibri"/>
                <a:sym typeface="Calibri"/>
              </a:rPr>
              <a:t>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006" name="Google Shape;1006;p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5" name="Google Shape;1015;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ZA" sz="800"/>
              <a:t>[SLIDE FUNCTIONALITY NOTE: </a:t>
            </a:r>
            <a:r>
              <a:rPr i="1" lang="en-ZA" sz="800"/>
              <a:t>Click on the “Answer” button to reveal the answer.]</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The quiz can be removed if preferred, or the questions could be altered or added to</a:t>
            </a:r>
            <a:r>
              <a:rPr b="1" i="1" lang="en-ZA" sz="800">
                <a:solidFill>
                  <a:schemeClr val="dk1"/>
                </a:solidFill>
                <a:latin typeface="Calibri"/>
                <a:ea typeface="Calibri"/>
                <a:cs typeface="Calibri"/>
                <a:sym typeface="Calibri"/>
              </a:rPr>
              <a:t>. </a:t>
            </a:r>
            <a:r>
              <a:rPr b="0" i="1" lang="en-ZA" sz="800">
                <a:solidFill>
                  <a:schemeClr val="dk1"/>
                </a:solidFill>
                <a:latin typeface="Calibri"/>
                <a:ea typeface="Calibri"/>
                <a:cs typeface="Calibri"/>
                <a:sym typeface="Calibri"/>
              </a:rPr>
              <a:t>Further, the quiz questions could be put into Mentimeter to make it more interactive for the audience</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a:p>
        </p:txBody>
      </p:sp>
      <p:sp>
        <p:nvSpPr>
          <p:cNvPr id="1016" name="Google Shape;1016;p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1210978affa_0_2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 name="Google Shape;180;g1210978affa_0_28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In the interactive panel, there are button to lead the presenter to different chapters or back to a previous slide. In addition, it also highlights specific guides (and provides links) that are related to the content discussed and provide further information on the topic.]</a:t>
            </a:r>
            <a:endParaRPr/>
          </a:p>
          <a:p>
            <a:pPr indent="0" lvl="0" marL="0" rtl="0" algn="l">
              <a:spcBef>
                <a:spcPts val="0"/>
              </a:spcBef>
              <a:spcAft>
                <a:spcPts val="0"/>
              </a:spcAft>
              <a:buNone/>
            </a:pPr>
            <a:r>
              <a:t/>
            </a:r>
            <a:endParaRPr/>
          </a:p>
        </p:txBody>
      </p:sp>
      <p:sp>
        <p:nvSpPr>
          <p:cNvPr id="181" name="Google Shape;181;g1210978affa_0_28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3" name="Shape 1023"/>
        <p:cNvGrpSpPr/>
        <p:nvPr/>
      </p:nvGrpSpPr>
      <p:grpSpPr>
        <a:xfrm>
          <a:off x="0" y="0"/>
          <a:ext cx="0" cy="0"/>
          <a:chOff x="0" y="0"/>
          <a:chExt cx="0" cy="0"/>
        </a:xfrm>
      </p:grpSpPr>
      <p:sp>
        <p:nvSpPr>
          <p:cNvPr id="1024" name="Google Shape;1024;g1210978affa_0_15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5" name="Google Shape;1025;g1210978affa_0_150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b="1" lang="en-ZA" sz="800">
                <a:solidFill>
                  <a:schemeClr val="dk1"/>
                </a:solidFill>
                <a:latin typeface="Calibri"/>
                <a:ea typeface="Calibri"/>
                <a:cs typeface="Calibri"/>
                <a:sym typeface="Calibri"/>
              </a:rPr>
              <a:t>PRESENTATION TEXT: </a:t>
            </a:r>
            <a:r>
              <a:rPr lang="en-ZA" sz="800">
                <a:solidFill>
                  <a:schemeClr val="dk1"/>
                </a:solidFill>
                <a:latin typeface="Calibri"/>
                <a:ea typeface="Calibri"/>
                <a:cs typeface="Calibri"/>
                <a:sym typeface="Calibri"/>
              </a:rPr>
              <a:t>Everyone can now go to the spreadsheet and go through the example. Use the example to complete the exercise.</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i="1" lang="en-ZA" sz="800">
                <a:solidFill>
                  <a:schemeClr val="dk1"/>
                </a:solidFill>
                <a:latin typeface="Calibri"/>
                <a:ea typeface="Calibri"/>
                <a:cs typeface="Calibri"/>
                <a:sym typeface="Calibri"/>
              </a:rPr>
              <a:t>The exercise can be removed from the presentation or adapted with more country specific data if that is preferable.</a:t>
            </a:r>
            <a:r>
              <a:rPr b="1" i="1" lang="en-ZA" sz="800">
                <a:solidFill>
                  <a:schemeClr val="dk1"/>
                </a:solidFill>
                <a:latin typeface="Calibri"/>
                <a:ea typeface="Calibri"/>
                <a:cs typeface="Calibri"/>
                <a:sym typeface="Calibri"/>
              </a:rPr>
              <a:t>]</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9" name="Shape 1029"/>
        <p:cNvGrpSpPr/>
        <p:nvPr/>
      </p:nvGrpSpPr>
      <p:grpSpPr>
        <a:xfrm>
          <a:off x="0" y="0"/>
          <a:ext cx="0" cy="0"/>
          <a:chOff x="0" y="0"/>
          <a:chExt cx="0" cy="0"/>
        </a:xfrm>
      </p:grpSpPr>
      <p:sp>
        <p:nvSpPr>
          <p:cNvPr id="1030" name="Google Shape;1030;g1210978affa_0_15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1" name="Google Shape;1031;g1210978affa_0_15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i="1" lang="en-ZA" sz="800">
                <a:solidFill>
                  <a:schemeClr val="dk1"/>
                </a:solidFill>
                <a:latin typeface="Calibri"/>
                <a:ea typeface="Calibri"/>
                <a:cs typeface="Calibri"/>
                <a:sym typeface="Calibri"/>
              </a:rPr>
              <a:t>Add the presenters contact details and any other relevant contacts]</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b="1" i="1" sz="1000">
              <a:solidFill>
                <a:schemeClr val="dk1"/>
              </a:solidFill>
              <a:latin typeface="Calibri"/>
              <a:ea typeface="Calibri"/>
              <a:cs typeface="Calibri"/>
              <a:sym typeface="Calibri"/>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6" name="Shape 1036"/>
        <p:cNvGrpSpPr/>
        <p:nvPr/>
      </p:nvGrpSpPr>
      <p:grpSpPr>
        <a:xfrm>
          <a:off x="0" y="0"/>
          <a:ext cx="0" cy="0"/>
          <a:chOff x="0" y="0"/>
          <a:chExt cx="0" cy="0"/>
        </a:xfrm>
      </p:grpSpPr>
      <p:sp>
        <p:nvSpPr>
          <p:cNvPr id="1037" name="Google Shape;1037;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8" name="Google Shape;1038;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3" name="Shape 1053"/>
        <p:cNvGrpSpPr/>
        <p:nvPr/>
      </p:nvGrpSpPr>
      <p:grpSpPr>
        <a:xfrm>
          <a:off x="0" y="0"/>
          <a:ext cx="0" cy="0"/>
          <a:chOff x="0" y="0"/>
          <a:chExt cx="0" cy="0"/>
        </a:xfrm>
      </p:grpSpPr>
      <p:sp>
        <p:nvSpPr>
          <p:cNvPr id="1054" name="Google Shape;1054;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5" name="Google Shape;1055;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800" u="none" strike="noStrike">
              <a:solidFill>
                <a:srgbClr val="000000"/>
              </a:solidFill>
              <a:latin typeface="Arial"/>
              <a:ea typeface="Arial"/>
              <a:cs typeface="Arial"/>
              <a:sym typeface="Arial"/>
            </a:endParaRPr>
          </a:p>
        </p:txBody>
      </p:sp>
      <p:sp>
        <p:nvSpPr>
          <p:cNvPr id="1056" name="Google Shape;1056;p4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3" name="Shape 1063"/>
        <p:cNvGrpSpPr/>
        <p:nvPr/>
      </p:nvGrpSpPr>
      <p:grpSpPr>
        <a:xfrm>
          <a:off x="0" y="0"/>
          <a:ext cx="0" cy="0"/>
          <a:chOff x="0" y="0"/>
          <a:chExt cx="0" cy="0"/>
        </a:xfrm>
      </p:grpSpPr>
      <p:sp>
        <p:nvSpPr>
          <p:cNvPr id="1064" name="Google Shape;1064;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5" name="Google Shape;1065;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800" u="none" strike="noStrike">
              <a:solidFill>
                <a:srgbClr val="000000"/>
              </a:solidFill>
              <a:latin typeface="Arial"/>
              <a:ea typeface="Arial"/>
              <a:cs typeface="Arial"/>
              <a:sym typeface="Arial"/>
            </a:endParaRPr>
          </a:p>
        </p:txBody>
      </p:sp>
      <p:sp>
        <p:nvSpPr>
          <p:cNvPr id="1066" name="Google Shape;1066;p4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2" name="Shape 1072"/>
        <p:cNvGrpSpPr/>
        <p:nvPr/>
      </p:nvGrpSpPr>
      <p:grpSpPr>
        <a:xfrm>
          <a:off x="0" y="0"/>
          <a:ext cx="0" cy="0"/>
          <a:chOff x="0" y="0"/>
          <a:chExt cx="0" cy="0"/>
        </a:xfrm>
      </p:grpSpPr>
      <p:sp>
        <p:nvSpPr>
          <p:cNvPr id="1073" name="Google Shape;1073;g1210978affa_0_16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4" name="Google Shape;1074;g1210978affa_0_16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In this example we are considering the National Programme for Sustainable Pastures and Livestock Production policy, so the description is based around this policy.</a:t>
            </a:r>
            <a:endParaRPr/>
          </a:p>
          <a:p>
            <a:pPr indent="0" lvl="0" marL="0" rtl="0" algn="l">
              <a:spcBef>
                <a:spcPts val="0"/>
              </a:spcBef>
              <a:spcAft>
                <a:spcPts val="0"/>
              </a:spcAft>
              <a:buNone/>
            </a:pPr>
            <a:r>
              <a:rPr i="1" lang="en-ZA" sz="800"/>
              <a:t>[</a:t>
            </a:r>
            <a:r>
              <a:rPr b="1" i="1" lang="en-ZA" sz="800"/>
              <a:t>SLIDE FUNCTIONALITY NOTE: </a:t>
            </a:r>
            <a:r>
              <a:rPr b="0" i="1" lang="en-ZA" sz="800"/>
              <a:t>This slide has animations in the “Presenter View”. </a:t>
            </a:r>
            <a:r>
              <a:rPr i="1" lang="en-ZA" sz="800"/>
              <a:t>In this slide click on the various blocks and the example information will be provided in a dark blue block. The blocks which have an arrow will take you to another page to display the example due to the large amount of text.]</a:t>
            </a:r>
            <a:endParaRPr/>
          </a:p>
          <a:p>
            <a:pPr indent="0" lvl="0" marL="0" marR="0" rtl="0" algn="l">
              <a:lnSpc>
                <a:spcPct val="100000"/>
              </a:lnSpc>
              <a:spcBef>
                <a:spcPts val="0"/>
              </a:spcBef>
              <a:spcAft>
                <a:spcPts val="0"/>
              </a:spcAft>
              <a:buClr>
                <a:schemeClr val="dk1"/>
              </a:buClr>
              <a:buSzPts val="800"/>
              <a:buFont typeface="Calibri"/>
              <a:buNone/>
            </a:pPr>
            <a:r>
              <a:rPr b="1" i="1" lang="en-ZA" sz="800">
                <a:solidFill>
                  <a:schemeClr val="dk1"/>
                </a:solidFill>
                <a:latin typeface="Calibri"/>
                <a:ea typeface="Calibri"/>
                <a:cs typeface="Calibri"/>
                <a:sym typeface="Calibri"/>
              </a:rPr>
              <a:t>[COUNTRY SPECIFIC SLIDE ADAPTATION NOTE: </a:t>
            </a:r>
            <a:r>
              <a:rPr b="0" i="1" lang="en-ZA" sz="800">
                <a:solidFill>
                  <a:schemeClr val="dk1"/>
                </a:solidFill>
                <a:latin typeface="Calibri"/>
                <a:ea typeface="Calibri"/>
                <a:cs typeface="Calibri"/>
                <a:sym typeface="Calibri"/>
              </a:rPr>
              <a:t>A country can choose to use one of their own policies as an example, and to do this all the example text would need to be replaced with the details of the selected policy</a:t>
            </a:r>
            <a:r>
              <a:rPr b="1" i="1" lang="en-ZA" sz="800">
                <a:solidFill>
                  <a:schemeClr val="dk1"/>
                </a:solidFill>
                <a:latin typeface="Calibri"/>
                <a:ea typeface="Calibri"/>
                <a:cs typeface="Calibri"/>
                <a:sym typeface="Calibri"/>
              </a:rPr>
              <a:t>.]</a:t>
            </a:r>
            <a:endParaRPr/>
          </a:p>
          <a:p>
            <a:pPr indent="0" lvl="0" marL="0" rtl="0" algn="l">
              <a:spcBef>
                <a:spcPts val="0"/>
              </a:spcBef>
              <a:spcAft>
                <a:spcPts val="0"/>
              </a:spcAft>
              <a:buNone/>
            </a:pPr>
            <a:r>
              <a:t/>
            </a:r>
            <a:endParaRPr i="1" sz="800"/>
          </a:p>
          <a:p>
            <a:pPr indent="0" lvl="0" marL="0" rtl="0" algn="l">
              <a:spcBef>
                <a:spcPts val="0"/>
              </a:spcBef>
              <a:spcAft>
                <a:spcPts val="0"/>
              </a:spcAft>
              <a:buNone/>
            </a:pPr>
            <a:r>
              <a:t/>
            </a:r>
            <a:endParaRPr i="1" sz="800"/>
          </a:p>
        </p:txBody>
      </p:sp>
      <p:sp>
        <p:nvSpPr>
          <p:cNvPr id="1075" name="Google Shape;1075;g1210978affa_0_16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9" name="Shape 1109"/>
        <p:cNvGrpSpPr/>
        <p:nvPr/>
      </p:nvGrpSpPr>
      <p:grpSpPr>
        <a:xfrm>
          <a:off x="0" y="0"/>
          <a:ext cx="0" cy="0"/>
          <a:chOff x="0" y="0"/>
          <a:chExt cx="0" cy="0"/>
        </a:xfrm>
      </p:grpSpPr>
      <p:sp>
        <p:nvSpPr>
          <p:cNvPr id="1110" name="Google Shape;1110;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1" name="Google Shape;1111;p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2" name="Google Shape;1112;p4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8" name="Shape 1118"/>
        <p:cNvGrpSpPr/>
        <p:nvPr/>
      </p:nvGrpSpPr>
      <p:grpSpPr>
        <a:xfrm>
          <a:off x="0" y="0"/>
          <a:ext cx="0" cy="0"/>
          <a:chOff x="0" y="0"/>
          <a:chExt cx="0" cy="0"/>
        </a:xfrm>
      </p:grpSpPr>
      <p:sp>
        <p:nvSpPr>
          <p:cNvPr id="1119" name="Google Shape;1119;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0" name="Google Shape;1120;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1" name="Google Shape;1121;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7" name="Shape 1127"/>
        <p:cNvGrpSpPr/>
        <p:nvPr/>
      </p:nvGrpSpPr>
      <p:grpSpPr>
        <a:xfrm>
          <a:off x="0" y="0"/>
          <a:ext cx="0" cy="0"/>
          <a:chOff x="0" y="0"/>
          <a:chExt cx="0" cy="0"/>
        </a:xfrm>
      </p:grpSpPr>
      <p:sp>
        <p:nvSpPr>
          <p:cNvPr id="1128" name="Google Shape;1128;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9" name="Google Shape;1129;p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0" name="Google Shape;1130;p4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6" name="Shape 1136"/>
        <p:cNvGrpSpPr/>
        <p:nvPr/>
      </p:nvGrpSpPr>
      <p:grpSpPr>
        <a:xfrm>
          <a:off x="0" y="0"/>
          <a:ext cx="0" cy="0"/>
          <a:chOff x="0" y="0"/>
          <a:chExt cx="0" cy="0"/>
        </a:xfrm>
      </p:grpSpPr>
      <p:sp>
        <p:nvSpPr>
          <p:cNvPr id="1137" name="Google Shape;1137;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8" name="Google Shape;1138;p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900"/>
          </a:p>
        </p:txBody>
      </p:sp>
      <p:sp>
        <p:nvSpPr>
          <p:cNvPr id="1139" name="Google Shape;1139;p4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1210978affa_0_4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1210978affa_0_40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b="1" lang="en-ZA" sz="800">
                <a:solidFill>
                  <a:schemeClr val="dk1"/>
                </a:solidFill>
                <a:latin typeface="Calibri"/>
                <a:ea typeface="Calibri"/>
                <a:cs typeface="Calibri"/>
                <a:sym typeface="Calibri"/>
              </a:rPr>
              <a:t>PRESENTATION TEXT: </a:t>
            </a:r>
            <a:r>
              <a:rPr lang="en-ZA" sz="800">
                <a:solidFill>
                  <a:schemeClr val="dk1"/>
                </a:solidFill>
                <a:latin typeface="Calibri"/>
                <a:ea typeface="Calibri"/>
                <a:cs typeface="Calibri"/>
                <a:sym typeface="Calibri"/>
              </a:rPr>
              <a:t>This is the detailed mapping of the step we will move through during this presentation. We will start with describing the policy and then move on to identifying the impacts.</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800"/>
              <a:buFont typeface="Calibri"/>
              <a:buNone/>
            </a:pPr>
            <a:r>
              <a:rPr i="1" lang="en-ZA" sz="800">
                <a:solidFill>
                  <a:schemeClr val="dk1"/>
                </a:solidFill>
                <a:latin typeface="Calibri"/>
                <a:ea typeface="Calibri"/>
                <a:cs typeface="Calibri"/>
                <a:sym typeface="Calibri"/>
              </a:rPr>
              <a:t>[</a:t>
            </a:r>
            <a:r>
              <a:rPr b="1" i="1" lang="en-ZA" sz="800">
                <a:solidFill>
                  <a:schemeClr val="dk1"/>
                </a:solidFill>
                <a:latin typeface="Calibri"/>
                <a:ea typeface="Calibri"/>
                <a:cs typeface="Calibri"/>
                <a:sym typeface="Calibri"/>
              </a:rPr>
              <a:t>COUNTRY ADAPTATION NOTES: </a:t>
            </a:r>
            <a:r>
              <a:rPr i="1" lang="en-ZA" sz="800">
                <a:solidFill>
                  <a:schemeClr val="dk1"/>
                </a:solidFill>
                <a:latin typeface="Calibri"/>
                <a:ea typeface="Calibri"/>
                <a:cs typeface="Calibri"/>
                <a:sym typeface="Calibri"/>
              </a:rPr>
              <a:t>This analysis map can be removed if the presenter feels it is too repetitive. It is also an option to provide the analysis maps (from all Parts) as a hand out to participants before or during the workshop to give them a view of the various Parts of the guidance and they can follow it as the presentation is given.]</a:t>
            </a:r>
            <a:endParaRPr sz="1200">
              <a:solidFill>
                <a:schemeClr val="dk1"/>
              </a:solidFill>
              <a:latin typeface="Calibri"/>
              <a:ea typeface="Calibri"/>
              <a:cs typeface="Calibri"/>
              <a:sym typeface="Calibri"/>
            </a:endParaRPr>
          </a:p>
          <a:p>
            <a:pPr indent="0" lvl="0" marL="0" rtl="0" algn="l">
              <a:spcBef>
                <a:spcPts val="0"/>
              </a:spcBef>
              <a:spcAft>
                <a:spcPts val="0"/>
              </a:spcAft>
              <a:buClr>
                <a:schemeClr val="dk1"/>
              </a:buClr>
              <a:buFont typeface="Arial"/>
              <a:buNone/>
            </a:pPr>
            <a:r>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b="1" i="1" sz="1000">
              <a:solidFill>
                <a:srgbClr val="F6BD96"/>
              </a:solidFill>
              <a:latin typeface="Calibri"/>
              <a:ea typeface="Calibri"/>
              <a:cs typeface="Calibri"/>
              <a:sym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5" name="Shape 1145"/>
        <p:cNvGrpSpPr/>
        <p:nvPr/>
      </p:nvGrpSpPr>
      <p:grpSpPr>
        <a:xfrm>
          <a:off x="0" y="0"/>
          <a:ext cx="0" cy="0"/>
          <a:chOff x="0" y="0"/>
          <a:chExt cx="0" cy="0"/>
        </a:xfrm>
      </p:grpSpPr>
      <p:sp>
        <p:nvSpPr>
          <p:cNvPr id="1146" name="Google Shape;1146;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7" name="Google Shape;1147;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48" name="Google Shape;1148;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4" name="Shape 1154"/>
        <p:cNvGrpSpPr/>
        <p:nvPr/>
      </p:nvGrpSpPr>
      <p:grpSpPr>
        <a:xfrm>
          <a:off x="0" y="0"/>
          <a:ext cx="0" cy="0"/>
          <a:chOff x="0" y="0"/>
          <a:chExt cx="0" cy="0"/>
        </a:xfrm>
      </p:grpSpPr>
      <p:sp>
        <p:nvSpPr>
          <p:cNvPr id="1155" name="Google Shape;1155;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6" name="Google Shape;1156;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57" name="Google Shape;1157;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3" name="Shape 1163"/>
        <p:cNvGrpSpPr/>
        <p:nvPr/>
      </p:nvGrpSpPr>
      <p:grpSpPr>
        <a:xfrm>
          <a:off x="0" y="0"/>
          <a:ext cx="0" cy="0"/>
          <a:chOff x="0" y="0"/>
          <a:chExt cx="0" cy="0"/>
        </a:xfrm>
      </p:grpSpPr>
      <p:sp>
        <p:nvSpPr>
          <p:cNvPr id="1164" name="Google Shape;1164;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5" name="Google Shape;1165;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66" name="Google Shape;1166;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2" name="Shape 1172"/>
        <p:cNvGrpSpPr/>
        <p:nvPr/>
      </p:nvGrpSpPr>
      <p:grpSpPr>
        <a:xfrm>
          <a:off x="0" y="0"/>
          <a:ext cx="0" cy="0"/>
          <a:chOff x="0" y="0"/>
          <a:chExt cx="0" cy="0"/>
        </a:xfrm>
      </p:grpSpPr>
      <p:sp>
        <p:nvSpPr>
          <p:cNvPr id="1173" name="Google Shape;1173;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4" name="Google Shape;1174;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1175" name="Google Shape;1175;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 name="Google Shape;24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In order to assess the GHG impacts of a policy, users need to describe the policy that will be assessed, decide whether to assess an individual policy or a package of related policies, and choose whether to carry out an ex-ante and/or ex-post assessment. </a:t>
            </a:r>
            <a:endParaRPr/>
          </a:p>
          <a:p>
            <a:pPr indent="0" lvl="0" marL="0" marR="0" rtl="0" algn="l">
              <a:lnSpc>
                <a:spcPct val="100000"/>
              </a:lnSpc>
              <a:spcBef>
                <a:spcPts val="0"/>
              </a:spcBef>
              <a:spcAft>
                <a:spcPts val="0"/>
              </a:spcAft>
              <a:buClr>
                <a:srgbClr val="F6BD96"/>
              </a:buClr>
              <a:buSzPts val="800"/>
              <a:buFont typeface="Calibri"/>
              <a:buNone/>
            </a:pPr>
            <a:r>
              <a:rPr b="1" i="1" lang="en-ZA" sz="800">
                <a:solidFill>
                  <a:srgbClr val="F6BD96"/>
                </a:solidFill>
              </a:rPr>
              <a:t>[SLIDE FUNCTIONALITY NOTES</a:t>
            </a:r>
            <a:r>
              <a:rPr i="1" lang="en-ZA" sz="800">
                <a:solidFill>
                  <a:srgbClr val="F6BD96"/>
                </a:solidFill>
              </a:rPr>
              <a:t>: Click on the blue boxes to go directly to the relevant sections.] </a:t>
            </a:r>
            <a:endParaRPr sz="800">
              <a:solidFill>
                <a:schemeClr val="dk1"/>
              </a:solidFill>
              <a:latin typeface="Calibri"/>
              <a:ea typeface="Calibri"/>
              <a:cs typeface="Calibri"/>
              <a:sym typeface="Calibri"/>
            </a:endParaRPr>
          </a:p>
          <a:p>
            <a:pPr indent="0" lvl="0" marL="0" rtl="0" algn="l">
              <a:spcBef>
                <a:spcPts val="0"/>
              </a:spcBef>
              <a:spcAft>
                <a:spcPts val="0"/>
              </a:spcAft>
              <a:buNone/>
            </a:pPr>
            <a:r>
              <a:t/>
            </a:r>
            <a:endParaRPr i="0" sz="800">
              <a:latin typeface="Calibri"/>
              <a:ea typeface="Calibri"/>
              <a:cs typeface="Calibri"/>
              <a:sym typeface="Calibri"/>
            </a:endParaRPr>
          </a:p>
        </p:txBody>
      </p:sp>
      <p:sp>
        <p:nvSpPr>
          <p:cNvPr id="249" name="Google Shape;24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ZA" sz="800"/>
              <a:t>PRESENTATION TEXT: </a:t>
            </a:r>
            <a:r>
              <a:rPr lang="en-ZA" sz="800"/>
              <a:t>The policy can be described by providing detail on these elements. The example will step you through the process. The example, as well as the template sheet, are provided in the Part II Excel spreadsheet.</a:t>
            </a:r>
            <a:endParaRPr/>
          </a:p>
          <a:p>
            <a:pPr indent="0" lvl="0" marL="0" rtl="0" algn="l">
              <a:spcBef>
                <a:spcPts val="0"/>
              </a:spcBef>
              <a:spcAft>
                <a:spcPts val="0"/>
              </a:spcAft>
              <a:buNone/>
            </a:pPr>
            <a:r>
              <a:rPr i="1" lang="en-ZA" sz="800"/>
              <a:t>[</a:t>
            </a:r>
            <a:r>
              <a:rPr b="1" i="1" lang="en-ZA" sz="800"/>
              <a:t>SLIDE FUNCTIONALITY</a:t>
            </a:r>
            <a:r>
              <a:rPr i="1" lang="en-ZA" sz="800"/>
              <a:t>: Click on the “Example” button to initiate the animation on this slide.]</a:t>
            </a:r>
            <a:endParaRPr/>
          </a:p>
        </p:txBody>
      </p:sp>
      <p:sp>
        <p:nvSpPr>
          <p:cNvPr id="260" name="Google Shape;260;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7" name="Google Shape;287;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Where possible, users should align the assessment period with other assessments being conducted using ICAT guidance. </a:t>
            </a:r>
            <a:endParaRPr sz="800">
              <a:latin typeface="Calibri"/>
              <a:ea typeface="Calibri"/>
              <a:cs typeface="Calibri"/>
              <a:sym typeface="Calibri"/>
            </a:endParaRPr>
          </a:p>
        </p:txBody>
      </p:sp>
      <p:sp>
        <p:nvSpPr>
          <p:cNvPr id="288" name="Google Shape;288;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8" name="Google Shape;29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
              <a:buFont typeface="Calibri"/>
              <a:buNone/>
            </a:pPr>
            <a:r>
              <a:rPr b="1" i="0" lang="en-ZA" sz="800" u="none" strike="noStrike">
                <a:solidFill>
                  <a:srgbClr val="000000"/>
                </a:solidFill>
                <a:latin typeface="Calibri"/>
                <a:ea typeface="Calibri"/>
                <a:cs typeface="Calibri"/>
                <a:sym typeface="Calibri"/>
              </a:rPr>
              <a:t>PRESENTATION TEXT: </a:t>
            </a:r>
            <a:r>
              <a:rPr b="0" i="0" lang="en-ZA" sz="800" u="none" strike="noStrike">
                <a:solidFill>
                  <a:srgbClr val="000000"/>
                </a:solidFill>
                <a:latin typeface="Calibri"/>
                <a:ea typeface="Calibri"/>
                <a:cs typeface="Calibri"/>
                <a:sym typeface="Calibri"/>
              </a:rPr>
              <a:t>Relationships can be between two forest policies or a forest policy and a policy from another sector.</a:t>
            </a:r>
            <a:endParaRPr b="1" i="0" sz="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800"/>
              <a:buFont typeface="Calibri"/>
              <a:buNone/>
            </a:pPr>
            <a:r>
              <a:rPr b="1" i="0" lang="en-ZA" sz="800" u="none" strike="noStrike">
                <a:solidFill>
                  <a:srgbClr val="000000"/>
                </a:solidFill>
                <a:latin typeface="Calibri"/>
                <a:ea typeface="Calibri"/>
                <a:cs typeface="Calibri"/>
                <a:sym typeface="Calibri"/>
              </a:rPr>
              <a:t>Independent: </a:t>
            </a:r>
            <a:r>
              <a:rPr b="0" i="0" lang="en-ZA" sz="800" u="none" strike="noStrike">
                <a:solidFill>
                  <a:srgbClr val="000000"/>
                </a:solidFill>
                <a:latin typeface="Calibri"/>
                <a:ea typeface="Calibri"/>
                <a:cs typeface="Calibri"/>
                <a:sym typeface="Calibri"/>
              </a:rPr>
              <a:t>Multiple policies do not interact with each other. The combined effect of implementing the policies together is equal to the sum of the individual effects of implementing them separately. </a:t>
            </a:r>
            <a:endParaRPr/>
          </a:p>
          <a:p>
            <a:pPr indent="0" lvl="0" marL="0" marR="0" rtl="0" algn="l">
              <a:lnSpc>
                <a:spcPct val="100000"/>
              </a:lnSpc>
              <a:spcBef>
                <a:spcPts val="0"/>
              </a:spcBef>
              <a:spcAft>
                <a:spcPts val="0"/>
              </a:spcAft>
              <a:buClr>
                <a:srgbClr val="000000"/>
              </a:buClr>
              <a:buSzPts val="800"/>
              <a:buFont typeface="Calibri"/>
              <a:buNone/>
            </a:pPr>
            <a:r>
              <a:rPr b="1" i="0" lang="en-ZA" sz="800" u="none" strike="noStrike">
                <a:solidFill>
                  <a:srgbClr val="000000"/>
                </a:solidFill>
                <a:latin typeface="Calibri"/>
                <a:ea typeface="Calibri"/>
                <a:cs typeface="Calibri"/>
                <a:sym typeface="Calibri"/>
              </a:rPr>
              <a:t>Overlapping: </a:t>
            </a:r>
            <a:r>
              <a:rPr b="0" i="0" lang="en-ZA" sz="800" u="none" strike="noStrike">
                <a:solidFill>
                  <a:srgbClr val="000000"/>
                </a:solidFill>
                <a:latin typeface="Calibri"/>
                <a:ea typeface="Calibri"/>
                <a:cs typeface="Calibri"/>
                <a:sym typeface="Calibri"/>
              </a:rPr>
              <a:t>Multiple policies interact, and the combined effect of implementing the policies together is less than the sum of the individual effects of implementing them separately. </a:t>
            </a:r>
            <a:endParaRPr/>
          </a:p>
          <a:p>
            <a:pPr indent="0" lvl="0" marL="0" marR="0" rtl="0" algn="l">
              <a:lnSpc>
                <a:spcPct val="100000"/>
              </a:lnSpc>
              <a:spcBef>
                <a:spcPts val="0"/>
              </a:spcBef>
              <a:spcAft>
                <a:spcPts val="0"/>
              </a:spcAft>
              <a:buClr>
                <a:srgbClr val="000000"/>
              </a:buClr>
              <a:buSzPts val="800"/>
              <a:buFont typeface="Calibri"/>
              <a:buNone/>
            </a:pPr>
            <a:r>
              <a:rPr b="1" i="0" lang="en-ZA" sz="800" u="none" strike="noStrike">
                <a:solidFill>
                  <a:srgbClr val="000000"/>
                </a:solidFill>
                <a:latin typeface="Calibri"/>
                <a:ea typeface="Calibri"/>
                <a:cs typeface="Calibri"/>
                <a:sym typeface="Calibri"/>
              </a:rPr>
              <a:t>Reinforcing: </a:t>
            </a:r>
            <a:r>
              <a:rPr b="0" i="0" lang="en-ZA" sz="800" u="none" strike="noStrike">
                <a:solidFill>
                  <a:srgbClr val="000000"/>
                </a:solidFill>
                <a:latin typeface="Calibri"/>
                <a:ea typeface="Calibri"/>
                <a:cs typeface="Calibri"/>
                <a:sym typeface="Calibri"/>
              </a:rPr>
              <a:t>Multiple policies interact, and the combined effect of implementing the policies together is greater than the sum of the individual effects of implementing them separately.</a:t>
            </a:r>
            <a:endParaRPr/>
          </a:p>
          <a:p>
            <a:pPr indent="0" lvl="0" marL="0" marR="0" rtl="0" algn="l">
              <a:lnSpc>
                <a:spcPct val="100000"/>
              </a:lnSpc>
              <a:spcBef>
                <a:spcPts val="0"/>
              </a:spcBef>
              <a:spcAft>
                <a:spcPts val="0"/>
              </a:spcAft>
              <a:buClr>
                <a:srgbClr val="000000"/>
              </a:buClr>
              <a:buSzPts val="800"/>
              <a:buFont typeface="Calibri"/>
              <a:buNone/>
            </a:pPr>
            <a:r>
              <a:rPr b="1" i="0" lang="en-ZA" sz="800" u="none" strike="noStrike">
                <a:solidFill>
                  <a:srgbClr val="000000"/>
                </a:solidFill>
                <a:latin typeface="Calibri"/>
                <a:ea typeface="Calibri"/>
                <a:cs typeface="Calibri"/>
                <a:sym typeface="Calibri"/>
              </a:rPr>
              <a:t>Overlapping and reinforcing: </a:t>
            </a:r>
            <a:r>
              <a:rPr b="0" i="0" lang="en-ZA" sz="800" u="none" strike="noStrike">
                <a:solidFill>
                  <a:srgbClr val="000000"/>
                </a:solidFill>
                <a:latin typeface="Calibri"/>
                <a:ea typeface="Calibri"/>
                <a:cs typeface="Calibri"/>
                <a:sym typeface="Calibri"/>
              </a:rPr>
              <a:t>Multiple policies interact, and have both overlapping and reinforcing interactions. The combined effect of implementing the policies together may be greater than or less than the sum of the individual effects of implementing them separately.</a:t>
            </a:r>
            <a:endParaRPr/>
          </a:p>
          <a:p>
            <a:pPr indent="0" lvl="0" marL="0" marR="0" rtl="0" algn="l">
              <a:lnSpc>
                <a:spcPct val="100000"/>
              </a:lnSpc>
              <a:spcBef>
                <a:spcPts val="0"/>
              </a:spcBef>
              <a:spcAft>
                <a:spcPts val="0"/>
              </a:spcAft>
              <a:buClr>
                <a:srgbClr val="000000"/>
              </a:buClr>
              <a:buSzPts val="800"/>
              <a:buFont typeface="Arial"/>
              <a:buNone/>
            </a:pPr>
            <a:r>
              <a:rPr b="0" i="0" lang="en-ZA" sz="800" u="none" strike="noStrike">
                <a:solidFill>
                  <a:srgbClr val="000000"/>
                </a:solidFill>
                <a:latin typeface="Arial"/>
                <a:ea typeface="Arial"/>
                <a:cs typeface="Arial"/>
                <a:sym typeface="Arial"/>
              </a:rPr>
              <a:t>	</a:t>
            </a:r>
            <a:endParaRPr/>
          </a:p>
          <a:p>
            <a:pPr indent="0" lvl="0" marL="0" marR="0" rtl="0" algn="l">
              <a:lnSpc>
                <a:spcPct val="100000"/>
              </a:lnSpc>
              <a:spcBef>
                <a:spcPts val="0"/>
              </a:spcBef>
              <a:spcAft>
                <a:spcPts val="0"/>
              </a:spcAft>
              <a:buClr>
                <a:srgbClr val="000000"/>
              </a:buClr>
              <a:buSzPts val="800"/>
              <a:buFont typeface="Calibri"/>
              <a:buNone/>
            </a:pPr>
            <a:r>
              <a:rPr b="0" i="0" lang="en-ZA" sz="800" u="none" strike="noStrike">
                <a:solidFill>
                  <a:srgbClr val="000000"/>
                </a:solidFill>
                <a:latin typeface="Calibri"/>
                <a:ea typeface="Calibri"/>
                <a:cs typeface="Calibri"/>
                <a:sym typeface="Calibri"/>
              </a:rPr>
              <a:t>In the forest sector independence or overlap is usually due to geography. For example, they would be independent when one policy impacts on region A and the second policy impacts region B. But they might be overlapping when one IFM policy is happening in the same region as a AR policy.</a:t>
            </a:r>
            <a:endParaRPr/>
          </a:p>
          <a:p>
            <a:pPr indent="0" lvl="0" marL="0" rtl="0" algn="l">
              <a:spcBef>
                <a:spcPts val="0"/>
              </a:spcBef>
              <a:spcAft>
                <a:spcPts val="0"/>
              </a:spcAft>
              <a:buNone/>
            </a:pPr>
            <a:r>
              <a:t/>
            </a:r>
            <a:endParaRPr/>
          </a:p>
        </p:txBody>
      </p:sp>
      <p:sp>
        <p:nvSpPr>
          <p:cNvPr id="299" name="Google Shape;29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ZA"/>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CUSTOM_2">
    <p:bg>
      <p:bgPr>
        <a:solidFill>
          <a:schemeClr val="dk2"/>
        </a:solidFill>
      </p:bgPr>
    </p:bg>
    <p:spTree>
      <p:nvGrpSpPr>
        <p:cNvPr id="13" name="Shape 13"/>
        <p:cNvGrpSpPr/>
        <p:nvPr/>
      </p:nvGrpSpPr>
      <p:grpSpPr>
        <a:xfrm>
          <a:off x="0" y="0"/>
          <a:ext cx="0" cy="0"/>
          <a:chOff x="0" y="0"/>
          <a:chExt cx="0" cy="0"/>
        </a:xfrm>
      </p:grpSpPr>
      <p:sp>
        <p:nvSpPr>
          <p:cNvPr id="14" name="Google Shape;14;p2"/>
          <p:cNvSpPr/>
          <p:nvPr/>
        </p:nvSpPr>
        <p:spPr>
          <a:xfrm>
            <a:off x="0" y="4399850"/>
            <a:ext cx="9144000" cy="7437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txBox="1"/>
          <p:nvPr>
            <p:ph type="title"/>
          </p:nvPr>
        </p:nvSpPr>
        <p:spPr>
          <a:xfrm>
            <a:off x="48483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16" name="Google Shape;16;p2"/>
          <p:cNvSpPr txBox="1"/>
          <p:nvPr>
            <p:ph idx="1" type="subTitle"/>
          </p:nvPr>
        </p:nvSpPr>
        <p:spPr>
          <a:xfrm>
            <a:off x="48483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7" name="Google Shape;17;p2"/>
          <p:cNvSpPr/>
          <p:nvPr>
            <p:ph idx="2" type="pic"/>
          </p:nvPr>
        </p:nvSpPr>
        <p:spPr>
          <a:xfrm>
            <a:off x="-317325" y="-39675"/>
            <a:ext cx="3486900" cy="3471900"/>
          </a:xfrm>
          <a:prstGeom prst="ellipse">
            <a:avLst/>
          </a:prstGeom>
          <a:noFill/>
          <a:ln>
            <a:noFill/>
          </a:ln>
        </p:spPr>
      </p:sp>
      <p:sp>
        <p:nvSpPr>
          <p:cNvPr id="18" name="Google Shape;18;p2"/>
          <p:cNvSpPr/>
          <p:nvPr/>
        </p:nvSpPr>
        <p:spPr>
          <a:xfrm>
            <a:off x="8501975" y="167475"/>
            <a:ext cx="251100" cy="277500"/>
          </a:xfrm>
          <a:prstGeom prst="rect">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 name="Google Shape;19;p2"/>
          <p:cNvPicPr preferRelativeResize="0"/>
          <p:nvPr/>
        </p:nvPicPr>
        <p:blipFill>
          <a:blip r:embed="rId2">
            <a:alphaModFix/>
          </a:blip>
          <a:stretch>
            <a:fillRect/>
          </a:stretch>
        </p:blipFill>
        <p:spPr>
          <a:xfrm>
            <a:off x="7143775" y="4418775"/>
            <a:ext cx="1744701" cy="6678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out website (grey)">
  <p:cSld name="SECTION_HEADER_1_2">
    <p:bg>
      <p:bgPr>
        <a:solidFill>
          <a:schemeClr val="lt2"/>
        </a:solidFill>
      </p:bgPr>
    </p:bg>
    <p:spTree>
      <p:nvGrpSpPr>
        <p:cNvPr id="72" name="Shape 72"/>
        <p:cNvGrpSpPr/>
        <p:nvPr/>
      </p:nvGrpSpPr>
      <p:grpSpPr>
        <a:xfrm>
          <a:off x="0" y="0"/>
          <a:ext cx="0" cy="0"/>
          <a:chOff x="0" y="0"/>
          <a:chExt cx="0" cy="0"/>
        </a:xfrm>
      </p:grpSpPr>
      <p:pic>
        <p:nvPicPr>
          <p:cNvPr id="73" name="Google Shape;73;p11"/>
          <p:cNvPicPr preferRelativeResize="0"/>
          <p:nvPr/>
        </p:nvPicPr>
        <p:blipFill>
          <a:blip r:embed="rId2">
            <a:alphaModFix/>
          </a:blip>
          <a:stretch>
            <a:fillRect/>
          </a:stretch>
        </p:blipFill>
        <p:spPr>
          <a:xfrm>
            <a:off x="7143775" y="4418775"/>
            <a:ext cx="1177677" cy="450833"/>
          </a:xfrm>
          <a:prstGeom prst="rect">
            <a:avLst/>
          </a:prstGeom>
          <a:noFill/>
          <a:ln>
            <a:noFill/>
          </a:ln>
        </p:spPr>
      </p:pic>
      <p:sp>
        <p:nvSpPr>
          <p:cNvPr id="74" name="Google Shape;74;p11"/>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out website (white)">
  <p:cSld name="SECTION_HEADER_1_1">
    <p:bg>
      <p:bgPr>
        <a:solidFill>
          <a:srgbClr val="FFFFFF"/>
        </a:solidFill>
      </p:bgPr>
    </p:bg>
    <p:spTree>
      <p:nvGrpSpPr>
        <p:cNvPr id="75" name="Shape 75"/>
        <p:cNvGrpSpPr/>
        <p:nvPr/>
      </p:nvGrpSpPr>
      <p:grpSpPr>
        <a:xfrm>
          <a:off x="0" y="0"/>
          <a:ext cx="0" cy="0"/>
          <a:chOff x="0" y="0"/>
          <a:chExt cx="0" cy="0"/>
        </a:xfrm>
      </p:grpSpPr>
      <p:sp>
        <p:nvSpPr>
          <p:cNvPr id="76" name="Google Shape;76;p12"/>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77" name="Google Shape;77;p12"/>
          <p:cNvPicPr preferRelativeResize="0"/>
          <p:nvPr/>
        </p:nvPicPr>
        <p:blipFill>
          <a:blip r:embed="rId2">
            <a:alphaModFix/>
          </a:blip>
          <a:stretch>
            <a:fillRect/>
          </a:stretch>
        </p:blipFill>
        <p:spPr>
          <a:xfrm>
            <a:off x="7143775" y="4418775"/>
            <a:ext cx="1744701" cy="667899"/>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urple)" type="tx">
  <p:cSld name="TITLE_AND_BODY">
    <p:bg>
      <p:bgPr>
        <a:solidFill>
          <a:schemeClr val="dk1"/>
        </a:solidFill>
      </p:bgPr>
    </p:bg>
    <p:spTree>
      <p:nvGrpSpPr>
        <p:cNvPr id="78" name="Shape 78"/>
        <p:cNvGrpSpPr/>
        <p:nvPr/>
      </p:nvGrpSpPr>
      <p:grpSpPr>
        <a:xfrm>
          <a:off x="0" y="0"/>
          <a:ext cx="0" cy="0"/>
          <a:chOff x="0" y="0"/>
          <a:chExt cx="0" cy="0"/>
        </a:xfrm>
      </p:grpSpPr>
      <p:sp>
        <p:nvSpPr>
          <p:cNvPr id="79" name="Google Shape;79;p13"/>
          <p:cNvSpPr/>
          <p:nvPr>
            <p:ph idx="2" type="pic"/>
          </p:nvPr>
        </p:nvSpPr>
        <p:spPr>
          <a:xfrm>
            <a:off x="0" y="0"/>
            <a:ext cx="2780700" cy="2820300"/>
          </a:xfrm>
          <a:prstGeom prst="rect">
            <a:avLst/>
          </a:prstGeom>
          <a:noFill/>
          <a:ln>
            <a:noFill/>
          </a:ln>
        </p:spPr>
      </p:sp>
      <p:sp>
        <p:nvSpPr>
          <p:cNvPr id="80" name="Google Shape;80;p13"/>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81" name="Google Shape;81;p13"/>
          <p:cNvPicPr preferRelativeResize="0"/>
          <p:nvPr/>
        </p:nvPicPr>
        <p:blipFill rotWithShape="1">
          <a:blip r:embed="rId2">
            <a:alphaModFix/>
          </a:blip>
          <a:srcRect b="0" l="0" r="0" t="0"/>
          <a:stretch/>
        </p:blipFill>
        <p:spPr>
          <a:xfrm>
            <a:off x="7143775" y="4418775"/>
            <a:ext cx="1177677" cy="450833"/>
          </a:xfrm>
          <a:prstGeom prst="rect">
            <a:avLst/>
          </a:prstGeom>
          <a:noFill/>
          <a:ln>
            <a:noFill/>
          </a:ln>
        </p:spPr>
      </p:pic>
      <p:sp>
        <p:nvSpPr>
          <p:cNvPr id="82" name="Google Shape;82;p13"/>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sand)">
  <p:cSld name="TITLE_AND_BODY_1">
    <p:bg>
      <p:bgPr>
        <a:solidFill>
          <a:schemeClr val="accent6"/>
        </a:solidFill>
      </p:bgPr>
    </p:bg>
    <p:spTree>
      <p:nvGrpSpPr>
        <p:cNvPr id="83" name="Shape 83"/>
        <p:cNvGrpSpPr/>
        <p:nvPr/>
      </p:nvGrpSpPr>
      <p:grpSpPr>
        <a:xfrm>
          <a:off x="0" y="0"/>
          <a:ext cx="0" cy="0"/>
          <a:chOff x="0" y="0"/>
          <a:chExt cx="0" cy="0"/>
        </a:xfrm>
      </p:grpSpPr>
      <p:sp>
        <p:nvSpPr>
          <p:cNvPr id="84" name="Google Shape;84;p14"/>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85" name="Google Shape;85;p14"/>
          <p:cNvPicPr preferRelativeResize="0"/>
          <p:nvPr/>
        </p:nvPicPr>
        <p:blipFill rotWithShape="1">
          <a:blip r:embed="rId2">
            <a:alphaModFix/>
          </a:blip>
          <a:srcRect b="0" l="0" r="0" t="0"/>
          <a:stretch/>
        </p:blipFill>
        <p:spPr>
          <a:xfrm>
            <a:off x="7143775" y="4418775"/>
            <a:ext cx="1177677" cy="450833"/>
          </a:xfrm>
          <a:prstGeom prst="rect">
            <a:avLst/>
          </a:prstGeom>
          <a:noFill/>
          <a:ln>
            <a:noFill/>
          </a:ln>
        </p:spPr>
      </p:pic>
      <p:sp>
        <p:nvSpPr>
          <p:cNvPr id="86" name="Google Shape;86;p14"/>
          <p:cNvSpPr/>
          <p:nvPr>
            <p:ph idx="2" type="pic"/>
          </p:nvPr>
        </p:nvSpPr>
        <p:spPr>
          <a:xfrm>
            <a:off x="0" y="0"/>
            <a:ext cx="2780700" cy="2820300"/>
          </a:xfrm>
          <a:prstGeom prst="rect">
            <a:avLst/>
          </a:prstGeom>
          <a:noFill/>
          <a:ln>
            <a:noFill/>
          </a:ln>
        </p:spPr>
      </p:sp>
      <p:sp>
        <p:nvSpPr>
          <p:cNvPr id="87" name="Google Shape;87;p14"/>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1400"/>
              <a:buNone/>
              <a:defRPr b="1" sz="1400">
                <a:solidFill>
                  <a:schemeClr val="lt1"/>
                </a:solidFill>
              </a:defRPr>
            </a:lvl1pPr>
            <a:lvl2pPr lvl="1">
              <a:spcBef>
                <a:spcPts val="0"/>
              </a:spcBef>
              <a:spcAft>
                <a:spcPts val="0"/>
              </a:spcAft>
              <a:buSzPts val="1800"/>
              <a:buNone/>
              <a:defRPr/>
            </a:lvl2pPr>
            <a:lvl3pPr lvl="2">
              <a:spcBef>
                <a:spcPts val="0"/>
              </a:spcBef>
              <a:spcAft>
                <a:spcPts val="0"/>
              </a:spcAft>
              <a:buSzPts val="15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orange) 1">
  <p:cSld name="TITLE_AND_BODY_1_2_1">
    <p:bg>
      <p:bgPr>
        <a:solidFill>
          <a:schemeClr val="dk2"/>
        </a:solidFill>
      </p:bgPr>
    </p:bg>
    <p:spTree>
      <p:nvGrpSpPr>
        <p:cNvPr id="88" name="Shape 88"/>
        <p:cNvGrpSpPr/>
        <p:nvPr/>
      </p:nvGrpSpPr>
      <p:grpSpPr>
        <a:xfrm>
          <a:off x="0" y="0"/>
          <a:ext cx="0" cy="0"/>
          <a:chOff x="0" y="0"/>
          <a:chExt cx="0" cy="0"/>
        </a:xfrm>
      </p:grpSpPr>
      <p:sp>
        <p:nvSpPr>
          <p:cNvPr id="89" name="Google Shape;89;p15"/>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90" name="Google Shape;90;p15"/>
          <p:cNvPicPr preferRelativeResize="0"/>
          <p:nvPr/>
        </p:nvPicPr>
        <p:blipFill rotWithShape="1">
          <a:blip r:embed="rId2">
            <a:alphaModFix/>
          </a:blip>
          <a:srcRect b="0" l="0" r="0" t="0"/>
          <a:stretch/>
        </p:blipFill>
        <p:spPr>
          <a:xfrm>
            <a:off x="7143775" y="4418775"/>
            <a:ext cx="1177677" cy="450833"/>
          </a:xfrm>
          <a:prstGeom prst="rect">
            <a:avLst/>
          </a:prstGeom>
          <a:noFill/>
          <a:ln>
            <a:noFill/>
          </a:ln>
        </p:spPr>
      </p:pic>
      <p:sp>
        <p:nvSpPr>
          <p:cNvPr id="91" name="Google Shape;91;p15"/>
          <p:cNvSpPr/>
          <p:nvPr>
            <p:ph idx="2" type="pic"/>
          </p:nvPr>
        </p:nvSpPr>
        <p:spPr>
          <a:xfrm>
            <a:off x="0" y="0"/>
            <a:ext cx="2780700" cy="2820300"/>
          </a:xfrm>
          <a:prstGeom prst="rect">
            <a:avLst/>
          </a:prstGeom>
          <a:noFill/>
          <a:ln>
            <a:noFill/>
          </a:ln>
        </p:spPr>
      </p:sp>
      <p:sp>
        <p:nvSpPr>
          <p:cNvPr id="92" name="Google Shape;92;p15"/>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orange)">
  <p:cSld name="TITLE_AND_BODY_1_2">
    <p:bg>
      <p:bgPr>
        <a:solidFill>
          <a:schemeClr val="accent1"/>
        </a:solidFill>
      </p:bgPr>
    </p:bg>
    <p:spTree>
      <p:nvGrpSpPr>
        <p:cNvPr id="93" name="Shape 93"/>
        <p:cNvGrpSpPr/>
        <p:nvPr/>
      </p:nvGrpSpPr>
      <p:grpSpPr>
        <a:xfrm>
          <a:off x="0" y="0"/>
          <a:ext cx="0" cy="0"/>
          <a:chOff x="0" y="0"/>
          <a:chExt cx="0" cy="0"/>
        </a:xfrm>
      </p:grpSpPr>
      <p:sp>
        <p:nvSpPr>
          <p:cNvPr id="94" name="Google Shape;94;p16"/>
          <p:cNvSpPr txBox="1"/>
          <p:nvPr>
            <p:ph type="title"/>
          </p:nvPr>
        </p:nvSpPr>
        <p:spPr>
          <a:xfrm>
            <a:off x="46197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2"/>
              </a:buClr>
              <a:buSzPts val="2800"/>
              <a:buFont typeface="Open Sans"/>
              <a:buNone/>
              <a:defRPr b="1" sz="2800">
                <a:solidFill>
                  <a:schemeClr val="dk2"/>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95" name="Google Shape;95;p16"/>
          <p:cNvPicPr preferRelativeResize="0"/>
          <p:nvPr/>
        </p:nvPicPr>
        <p:blipFill rotWithShape="1">
          <a:blip r:embed="rId2">
            <a:alphaModFix/>
          </a:blip>
          <a:srcRect b="0" l="0" r="0" t="0"/>
          <a:stretch/>
        </p:blipFill>
        <p:spPr>
          <a:xfrm>
            <a:off x="7143775" y="4418775"/>
            <a:ext cx="1177677" cy="450833"/>
          </a:xfrm>
          <a:prstGeom prst="rect">
            <a:avLst/>
          </a:prstGeom>
          <a:noFill/>
          <a:ln>
            <a:noFill/>
          </a:ln>
        </p:spPr>
      </p:pic>
      <p:sp>
        <p:nvSpPr>
          <p:cNvPr id="96" name="Google Shape;96;p16"/>
          <p:cNvSpPr/>
          <p:nvPr>
            <p:ph idx="2" type="pic"/>
          </p:nvPr>
        </p:nvSpPr>
        <p:spPr>
          <a:xfrm>
            <a:off x="0" y="0"/>
            <a:ext cx="2780700" cy="2820300"/>
          </a:xfrm>
          <a:prstGeom prst="rect">
            <a:avLst/>
          </a:prstGeom>
          <a:noFill/>
          <a:ln>
            <a:noFill/>
          </a:ln>
        </p:spPr>
      </p:sp>
      <p:sp>
        <p:nvSpPr>
          <p:cNvPr id="97" name="Google Shape;97;p16"/>
          <p:cNvSpPr txBox="1"/>
          <p:nvPr>
            <p:ph idx="1" type="subTitle"/>
          </p:nvPr>
        </p:nvSpPr>
        <p:spPr>
          <a:xfrm>
            <a:off x="46197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CUSTOM_3">
    <p:spTree>
      <p:nvGrpSpPr>
        <p:cNvPr id="98" name="Shape 98"/>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1_Title and Content">
    <p:bg>
      <p:bgPr>
        <a:solidFill>
          <a:schemeClr val="lt1"/>
        </a:solidFill>
      </p:bgPr>
    </p:bg>
    <p:spTree>
      <p:nvGrpSpPr>
        <p:cNvPr id="99" name="Shape 99"/>
        <p:cNvGrpSpPr/>
        <p:nvPr/>
      </p:nvGrpSpPr>
      <p:grpSpPr>
        <a:xfrm>
          <a:off x="0" y="0"/>
          <a:ext cx="0" cy="0"/>
          <a:chOff x="0" y="0"/>
          <a:chExt cx="0" cy="0"/>
        </a:xfrm>
      </p:grpSpPr>
      <p:sp>
        <p:nvSpPr>
          <p:cNvPr id="100" name="Google Shape;100;p18"/>
          <p:cNvSpPr txBox="1"/>
          <p:nvPr>
            <p:ph idx="1" type="body"/>
          </p:nvPr>
        </p:nvSpPr>
        <p:spPr>
          <a:xfrm>
            <a:off x="324000" y="1434465"/>
            <a:ext cx="7607400" cy="3209100"/>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800"/>
              </a:spcBef>
              <a:spcAft>
                <a:spcPts val="0"/>
              </a:spcAft>
              <a:buClr>
                <a:srgbClr val="3F3F3F"/>
              </a:buClr>
              <a:buSzPts val="1400"/>
              <a:buFont typeface="Salsa"/>
              <a:buNone/>
              <a:defRPr b="0" i="0" sz="1100" u="none" cap="none" strike="noStrike">
                <a:solidFill>
                  <a:schemeClr val="dk1"/>
                </a:solidFill>
                <a:latin typeface="Salsa"/>
                <a:ea typeface="Salsa"/>
                <a:cs typeface="Salsa"/>
                <a:sym typeface="Salsa"/>
              </a:defRPr>
            </a:lvl1pPr>
            <a:lvl2pPr indent="-304800" lvl="1" marL="914400" marR="0" rtl="0" algn="l">
              <a:lnSpc>
                <a:spcPct val="90000"/>
              </a:lnSpc>
              <a:spcBef>
                <a:spcPts val="400"/>
              </a:spcBef>
              <a:spcAft>
                <a:spcPts val="0"/>
              </a:spcAft>
              <a:buClr>
                <a:srgbClr val="3F3F3F"/>
              </a:buClr>
              <a:buSzPts val="1200"/>
              <a:buFont typeface="Arial"/>
              <a:buChar char="•"/>
              <a:defRPr b="0" i="0" sz="1100" u="none" cap="none" strike="noStrike">
                <a:solidFill>
                  <a:srgbClr val="3F3F3F"/>
                </a:solidFill>
                <a:latin typeface="Arial"/>
                <a:ea typeface="Arial"/>
                <a:cs typeface="Arial"/>
                <a:sym typeface="Arial"/>
              </a:defRPr>
            </a:lvl2pPr>
            <a:lvl3pPr indent="-298450" lvl="2" marL="1371600" marR="0" rtl="0" algn="l">
              <a:lnSpc>
                <a:spcPct val="90000"/>
              </a:lnSpc>
              <a:spcBef>
                <a:spcPts val="400"/>
              </a:spcBef>
              <a:spcAft>
                <a:spcPts val="0"/>
              </a:spcAft>
              <a:buClr>
                <a:srgbClr val="3F3F3F"/>
              </a:buClr>
              <a:buSzPts val="1100"/>
              <a:buFont typeface="Arial"/>
              <a:buChar char="•"/>
              <a:defRPr b="0" i="0" sz="1100" u="none" cap="none" strike="noStrike">
                <a:solidFill>
                  <a:srgbClr val="3F3F3F"/>
                </a:solidFill>
                <a:latin typeface="Arial"/>
                <a:ea typeface="Arial"/>
                <a:cs typeface="Arial"/>
                <a:sym typeface="Arial"/>
              </a:defRPr>
            </a:lvl3pPr>
            <a:lvl4pPr indent="-298450" lvl="3" marL="1828800" marR="0" rtl="0" algn="l">
              <a:lnSpc>
                <a:spcPct val="90000"/>
              </a:lnSpc>
              <a:spcBef>
                <a:spcPts val="400"/>
              </a:spcBef>
              <a:spcAft>
                <a:spcPts val="0"/>
              </a:spcAft>
              <a:buClr>
                <a:srgbClr val="3F3F3F"/>
              </a:buClr>
              <a:buSzPts val="1100"/>
              <a:buFont typeface="Arial"/>
              <a:buChar char="•"/>
              <a:defRPr b="0" i="0" sz="1100" u="none" cap="none" strike="noStrike">
                <a:solidFill>
                  <a:srgbClr val="3F3F3F"/>
                </a:solidFill>
                <a:latin typeface="Arial"/>
                <a:ea typeface="Arial"/>
                <a:cs typeface="Arial"/>
                <a:sym typeface="Arial"/>
              </a:defRPr>
            </a:lvl4pPr>
            <a:lvl5pPr indent="-298450" lvl="4" marL="2286000" marR="0" rtl="0" algn="l">
              <a:lnSpc>
                <a:spcPct val="90000"/>
              </a:lnSpc>
              <a:spcBef>
                <a:spcPts val="400"/>
              </a:spcBef>
              <a:spcAft>
                <a:spcPts val="0"/>
              </a:spcAft>
              <a:buClr>
                <a:srgbClr val="3F3F3F"/>
              </a:buClr>
              <a:buSzPts val="1100"/>
              <a:buFont typeface="Arial"/>
              <a:buChar char="•"/>
              <a:defRPr b="0" i="0" sz="1100" u="none" cap="none" strike="noStrike">
                <a:solidFill>
                  <a:srgbClr val="3F3F3F"/>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100" u="none" cap="none" strike="noStrike">
                <a:solidFill>
                  <a:srgbClr val="000000"/>
                </a:solidFill>
                <a:latin typeface="Arial"/>
                <a:ea typeface="Arial"/>
                <a:cs typeface="Arial"/>
                <a:sym typeface="Arial"/>
              </a:defRPr>
            </a:lvl9pPr>
          </a:lstStyle>
          <a:p/>
        </p:txBody>
      </p:sp>
      <p:sp>
        <p:nvSpPr>
          <p:cNvPr id="101" name="Google Shape;101;p18"/>
          <p:cNvSpPr txBox="1"/>
          <p:nvPr>
            <p:ph type="title"/>
          </p:nvPr>
        </p:nvSpPr>
        <p:spPr>
          <a:xfrm>
            <a:off x="324000" y="199045"/>
            <a:ext cx="5145300" cy="812400"/>
          </a:xfrm>
          <a:prstGeom prst="rect">
            <a:avLst/>
          </a:prstGeom>
          <a:noFill/>
          <a:ln>
            <a:noFill/>
          </a:ln>
        </p:spPr>
        <p:txBody>
          <a:bodyPr anchorCtr="0" anchor="t" bIns="34275" lIns="68575" spcFirstLastPara="1" rIns="68575" wrap="square" tIns="34275">
            <a:no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type="obj">
  <p:cSld name="OBJECT">
    <p:spTree>
      <p:nvGrpSpPr>
        <p:cNvPr id="102" name="Shape 102"/>
        <p:cNvGrpSpPr/>
        <p:nvPr/>
      </p:nvGrpSpPr>
      <p:grpSpPr>
        <a:xfrm>
          <a:off x="0" y="0"/>
          <a:ext cx="0" cy="0"/>
          <a:chOff x="0" y="0"/>
          <a:chExt cx="0" cy="0"/>
        </a:xfrm>
      </p:grpSpPr>
      <p:sp>
        <p:nvSpPr>
          <p:cNvPr id="103" name="Google Shape;103;p19"/>
          <p:cNvSpPr txBox="1"/>
          <p:nvPr>
            <p:ph type="title"/>
          </p:nvPr>
        </p:nvSpPr>
        <p:spPr>
          <a:xfrm>
            <a:off x="324000" y="324000"/>
            <a:ext cx="7607400" cy="324000"/>
          </a:xfrm>
          <a:prstGeom prst="rect">
            <a:avLst/>
          </a:prstGeom>
          <a:noFill/>
          <a:ln>
            <a:noFill/>
          </a:ln>
        </p:spPr>
        <p:txBody>
          <a:bodyPr anchorCtr="0" anchor="ctr" bIns="0" lIns="0" spcFirstLastPara="1" rIns="0" wrap="square" tIns="0">
            <a:normAutofit/>
          </a:bodyPr>
          <a:lstStyle>
            <a:lvl1pPr lvl="0" rtl="0" algn="l">
              <a:lnSpc>
                <a:spcPct val="90000"/>
              </a:lnSpc>
              <a:spcBef>
                <a:spcPts val="0"/>
              </a:spcBef>
              <a:spcAft>
                <a:spcPts val="0"/>
              </a:spcAft>
              <a:buClr>
                <a:srgbClr val="3F3F3F"/>
              </a:buClr>
              <a:buSzPts val="2400"/>
              <a:buFont typeface="Arial"/>
              <a:buNone/>
              <a:defRPr>
                <a:solidFill>
                  <a:srgbClr val="3F3F3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04" name="Google Shape;104;p19"/>
          <p:cNvSpPr txBox="1"/>
          <p:nvPr>
            <p:ph idx="1" type="body"/>
          </p:nvPr>
        </p:nvSpPr>
        <p:spPr>
          <a:xfrm>
            <a:off x="324000" y="864000"/>
            <a:ext cx="7607400" cy="3779400"/>
          </a:xfrm>
          <a:prstGeom prst="rect">
            <a:avLst/>
          </a:prstGeom>
          <a:noFill/>
          <a:ln>
            <a:noFill/>
          </a:ln>
        </p:spPr>
        <p:txBody>
          <a:bodyPr anchorCtr="0" anchor="t" bIns="0" lIns="0" spcFirstLastPara="1" rIns="0" wrap="square" tIns="0">
            <a:normAutofit/>
          </a:bodyPr>
          <a:lstStyle>
            <a:lvl1pPr indent="-317500" lvl="0" marL="457200" rtl="0" algn="l">
              <a:lnSpc>
                <a:spcPct val="90000"/>
              </a:lnSpc>
              <a:spcBef>
                <a:spcPts val="800"/>
              </a:spcBef>
              <a:spcAft>
                <a:spcPts val="0"/>
              </a:spcAft>
              <a:buClr>
                <a:srgbClr val="3F3F3F"/>
              </a:buClr>
              <a:buSzPts val="1400"/>
              <a:buChar char="•"/>
              <a:defRPr>
                <a:solidFill>
                  <a:srgbClr val="3F3F3F"/>
                </a:solidFill>
              </a:defRPr>
            </a:lvl1pPr>
            <a:lvl2pPr indent="-304800" lvl="1" marL="914400" rtl="0" algn="l">
              <a:lnSpc>
                <a:spcPct val="90000"/>
              </a:lnSpc>
              <a:spcBef>
                <a:spcPts val="400"/>
              </a:spcBef>
              <a:spcAft>
                <a:spcPts val="0"/>
              </a:spcAft>
              <a:buClr>
                <a:srgbClr val="3F3F3F"/>
              </a:buClr>
              <a:buSzPts val="1200"/>
              <a:buChar char="•"/>
              <a:defRPr>
                <a:solidFill>
                  <a:srgbClr val="3F3F3F"/>
                </a:solidFill>
              </a:defRPr>
            </a:lvl2pPr>
            <a:lvl3pPr indent="-298450" lvl="2" marL="1371600" rtl="0" algn="l">
              <a:lnSpc>
                <a:spcPct val="90000"/>
              </a:lnSpc>
              <a:spcBef>
                <a:spcPts val="400"/>
              </a:spcBef>
              <a:spcAft>
                <a:spcPts val="0"/>
              </a:spcAft>
              <a:buClr>
                <a:srgbClr val="3F3F3F"/>
              </a:buClr>
              <a:buSzPts val="1100"/>
              <a:buChar char="•"/>
              <a:defRPr>
                <a:solidFill>
                  <a:srgbClr val="3F3F3F"/>
                </a:solidFill>
              </a:defRPr>
            </a:lvl3pPr>
            <a:lvl4pPr indent="-298450" lvl="3" marL="1828800" rtl="0" algn="l">
              <a:lnSpc>
                <a:spcPct val="90000"/>
              </a:lnSpc>
              <a:spcBef>
                <a:spcPts val="400"/>
              </a:spcBef>
              <a:spcAft>
                <a:spcPts val="0"/>
              </a:spcAft>
              <a:buClr>
                <a:srgbClr val="3F3F3F"/>
              </a:buClr>
              <a:buSzPts val="1100"/>
              <a:buChar char="•"/>
              <a:defRPr>
                <a:solidFill>
                  <a:srgbClr val="3F3F3F"/>
                </a:solidFill>
              </a:defRPr>
            </a:lvl4pPr>
            <a:lvl5pPr indent="-298450" lvl="4" marL="2286000" rtl="0" algn="l">
              <a:lnSpc>
                <a:spcPct val="90000"/>
              </a:lnSpc>
              <a:spcBef>
                <a:spcPts val="400"/>
              </a:spcBef>
              <a:spcAft>
                <a:spcPts val="0"/>
              </a:spcAft>
              <a:buClr>
                <a:srgbClr val="3F3F3F"/>
              </a:buClr>
              <a:buSzPts val="1100"/>
              <a:buChar char="•"/>
              <a:defRPr>
                <a:solidFill>
                  <a:srgbClr val="3F3F3F"/>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05" name="Google Shape;105;p19"/>
          <p:cNvSpPr txBox="1"/>
          <p:nvPr>
            <p:ph idx="11" type="ftr"/>
          </p:nvPr>
        </p:nvSpPr>
        <p:spPr>
          <a:xfrm>
            <a:off x="195731" y="4774420"/>
            <a:ext cx="3086100" cy="1701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100"/>
              <a:buNone/>
              <a:defRPr sz="1100"/>
            </a:lvl1pPr>
            <a:lvl2pPr lvl="1" rtl="0" algn="l">
              <a:lnSpc>
                <a:spcPct val="100000"/>
              </a:lnSpc>
              <a:spcBef>
                <a:spcPts val="0"/>
              </a:spcBef>
              <a:spcAft>
                <a:spcPts val="0"/>
              </a:spcAft>
              <a:buSzPts val="1100"/>
              <a:buNone/>
              <a:defRPr sz="1100"/>
            </a:lvl2pPr>
            <a:lvl3pPr lvl="2" rtl="0" algn="l">
              <a:lnSpc>
                <a:spcPct val="100000"/>
              </a:lnSpc>
              <a:spcBef>
                <a:spcPts val="0"/>
              </a:spcBef>
              <a:spcAft>
                <a:spcPts val="0"/>
              </a:spcAft>
              <a:buSzPts val="1100"/>
              <a:buNone/>
              <a:defRPr sz="1100"/>
            </a:lvl3pPr>
            <a:lvl4pPr lvl="3" rtl="0" algn="l">
              <a:lnSpc>
                <a:spcPct val="100000"/>
              </a:lnSpc>
              <a:spcBef>
                <a:spcPts val="0"/>
              </a:spcBef>
              <a:spcAft>
                <a:spcPts val="0"/>
              </a:spcAft>
              <a:buSzPts val="1100"/>
              <a:buNone/>
              <a:defRPr sz="1100"/>
            </a:lvl4pPr>
            <a:lvl5pPr lvl="4" rtl="0" algn="l">
              <a:lnSpc>
                <a:spcPct val="100000"/>
              </a:lnSpc>
              <a:spcBef>
                <a:spcPts val="0"/>
              </a:spcBef>
              <a:spcAft>
                <a:spcPts val="0"/>
              </a:spcAft>
              <a:buSzPts val="1100"/>
              <a:buNone/>
              <a:defRPr sz="1100"/>
            </a:lvl5pPr>
            <a:lvl6pPr lvl="5" rtl="0" algn="l">
              <a:lnSpc>
                <a:spcPct val="100000"/>
              </a:lnSpc>
              <a:spcBef>
                <a:spcPts val="0"/>
              </a:spcBef>
              <a:spcAft>
                <a:spcPts val="0"/>
              </a:spcAft>
              <a:buSzPts val="1100"/>
              <a:buNone/>
              <a:defRPr sz="1100"/>
            </a:lvl6pPr>
            <a:lvl7pPr lvl="6" rtl="0" algn="l">
              <a:lnSpc>
                <a:spcPct val="100000"/>
              </a:lnSpc>
              <a:spcBef>
                <a:spcPts val="0"/>
              </a:spcBef>
              <a:spcAft>
                <a:spcPts val="0"/>
              </a:spcAft>
              <a:buSzPts val="1100"/>
              <a:buNone/>
              <a:defRPr sz="1100"/>
            </a:lvl7pPr>
            <a:lvl8pPr lvl="7" rtl="0" algn="l">
              <a:lnSpc>
                <a:spcPct val="100000"/>
              </a:lnSpc>
              <a:spcBef>
                <a:spcPts val="0"/>
              </a:spcBef>
              <a:spcAft>
                <a:spcPts val="0"/>
              </a:spcAft>
              <a:buSzPts val="1100"/>
              <a:buNone/>
              <a:defRPr sz="1100"/>
            </a:lvl8pPr>
            <a:lvl9pPr lvl="8" rtl="0" algn="l">
              <a:lnSpc>
                <a:spcPct val="100000"/>
              </a:lnSpc>
              <a:spcBef>
                <a:spcPts val="0"/>
              </a:spcBef>
              <a:spcAft>
                <a:spcPts val="0"/>
              </a:spcAft>
              <a:buSzPts val="1100"/>
              <a:buNone/>
              <a:defRPr sz="1100"/>
            </a:lvl9pPr>
          </a:lstStyle>
          <a:p/>
        </p:txBody>
      </p:sp>
      <p:sp>
        <p:nvSpPr>
          <p:cNvPr id="106" name="Google Shape;106;p19"/>
          <p:cNvSpPr txBox="1"/>
          <p:nvPr>
            <p:ph idx="12" type="sldNum"/>
          </p:nvPr>
        </p:nvSpPr>
        <p:spPr>
          <a:xfrm>
            <a:off x="8318725" y="4842272"/>
            <a:ext cx="722100" cy="198300"/>
          </a:xfrm>
          <a:prstGeom prst="rect">
            <a:avLst/>
          </a:prstGeom>
          <a:noFill/>
          <a:ln cap="flat" cmpd="sng" w="9525">
            <a:solidFill>
              <a:srgbClr val="F2F2F2"/>
            </a:solidFill>
            <a:prstDash val="solid"/>
            <a:round/>
            <a:headEnd len="sm" w="sm" type="none"/>
            <a:tailEnd len="sm" w="sm" type="none"/>
          </a:ln>
        </p:spPr>
        <p:txBody>
          <a:bodyPr anchorCtr="0" anchor="ctr" bIns="0" lIns="0" spcFirstLastPara="1" rIns="0" wrap="square" tIns="0">
            <a:noAutofit/>
          </a:bodyPr>
          <a:lstStyle>
            <a:lvl1pPr indent="0" lvl="0"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1pPr>
            <a:lvl2pPr indent="0" lvl="1"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2pPr>
            <a:lvl3pPr indent="0" lvl="2"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3pPr>
            <a:lvl4pPr indent="0" lvl="3"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4pPr>
            <a:lvl5pPr indent="0" lvl="4"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5pPr>
            <a:lvl6pPr indent="0" lvl="5"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6pPr>
            <a:lvl7pPr indent="0" lvl="6"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7pPr>
            <a:lvl8pPr indent="0" lvl="7"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8pPr>
            <a:lvl9pPr indent="0" lvl="8" marL="0" marR="0" rtl="0" algn="ctr">
              <a:lnSpc>
                <a:spcPct val="100000"/>
              </a:lnSpc>
              <a:spcBef>
                <a:spcPts val="0"/>
              </a:spcBef>
              <a:spcAft>
                <a:spcPts val="0"/>
              </a:spcAft>
              <a:buClr>
                <a:srgbClr val="000000"/>
              </a:buClr>
              <a:buSzPts val="800"/>
              <a:buFont typeface="Arial"/>
              <a:buNone/>
              <a:defRPr b="0" i="0" sz="800" u="none" cap="none" strike="noStrike">
                <a:solidFill>
                  <a:srgbClr val="A5A5A5"/>
                </a:solidFill>
                <a:latin typeface="Arial"/>
                <a:ea typeface="Arial"/>
                <a:cs typeface="Arial"/>
                <a:sym typeface="Arial"/>
              </a:defRPr>
            </a:lvl9pPr>
          </a:lstStyle>
          <a:p>
            <a:pPr indent="0" lvl="0" marL="0" rtl="0" algn="ctr">
              <a:spcBef>
                <a:spcPts val="0"/>
              </a:spcBef>
              <a:spcAft>
                <a:spcPts val="0"/>
              </a:spcAft>
              <a:buNone/>
            </a:pPr>
            <a:r>
              <a:rPr lang="en-ZA"/>
              <a:t>page </a:t>
            </a:r>
            <a:fld id="{00000000-1234-1234-1234-123412341234}" type="slidenum">
              <a:rPr b="1" i="1" lang="en-ZA"/>
              <a:t>‹#›</a:t>
            </a:fld>
            <a:endParaRPr b="1" i="1"/>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se Study 1">
  <p:cSld name="CUSTOM_1_1">
    <p:bg>
      <p:bgPr>
        <a:solidFill>
          <a:schemeClr val="accent6"/>
        </a:solidFill>
      </p:bgPr>
    </p:bg>
    <p:spTree>
      <p:nvGrpSpPr>
        <p:cNvPr id="107" name="Shape 107"/>
        <p:cNvGrpSpPr/>
        <p:nvPr/>
      </p:nvGrpSpPr>
      <p:grpSpPr>
        <a:xfrm>
          <a:off x="0" y="0"/>
          <a:ext cx="0" cy="0"/>
          <a:chOff x="0" y="0"/>
          <a:chExt cx="0" cy="0"/>
        </a:xfrm>
      </p:grpSpPr>
      <p:sp>
        <p:nvSpPr>
          <p:cNvPr id="108" name="Google Shape;108;p20"/>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109" name="Google Shape;109;p20"/>
          <p:cNvPicPr preferRelativeResize="0"/>
          <p:nvPr/>
        </p:nvPicPr>
        <p:blipFill rotWithShape="1">
          <a:blip r:embed="rId2">
            <a:alphaModFix/>
          </a:blip>
          <a:srcRect b="0" l="0" r="0" t="0"/>
          <a:stretch/>
        </p:blipFill>
        <p:spPr>
          <a:xfrm>
            <a:off x="7143775" y="4418775"/>
            <a:ext cx="1744701" cy="667899"/>
          </a:xfrm>
          <a:prstGeom prst="rect">
            <a:avLst/>
          </a:prstGeom>
          <a:noFill/>
          <a:ln>
            <a:noFill/>
          </a:ln>
        </p:spPr>
      </p:pic>
      <p:sp>
        <p:nvSpPr>
          <p:cNvPr id="110" name="Google Shape;110;p20"/>
          <p:cNvSpPr txBox="1"/>
          <p:nvPr>
            <p:ph idx="2"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111" name="Google Shape;111;p20"/>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pic>
        <p:nvPicPr>
          <p:cNvPr id="112" name="Google Shape;112;p20"/>
          <p:cNvPicPr preferRelativeResize="0"/>
          <p:nvPr/>
        </p:nvPicPr>
        <p:blipFill rotWithShape="1">
          <a:blip r:embed="rId3">
            <a:alphaModFix/>
          </a:blip>
          <a:srcRect b="0" l="0" r="50000" t="71103"/>
          <a:stretch/>
        </p:blipFill>
        <p:spPr>
          <a:xfrm>
            <a:off x="5949625" y="0"/>
            <a:ext cx="3194375" cy="214462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CUSTOM_2_1">
    <p:bg>
      <p:bgPr>
        <a:solidFill>
          <a:schemeClr val="accent6"/>
        </a:solidFill>
      </p:bgPr>
    </p:bg>
    <p:spTree>
      <p:nvGrpSpPr>
        <p:cNvPr id="20" name="Shape 20"/>
        <p:cNvGrpSpPr/>
        <p:nvPr/>
      </p:nvGrpSpPr>
      <p:grpSpPr>
        <a:xfrm>
          <a:off x="0" y="0"/>
          <a:ext cx="0" cy="0"/>
          <a:chOff x="0" y="0"/>
          <a:chExt cx="0" cy="0"/>
        </a:xfrm>
      </p:grpSpPr>
      <p:sp>
        <p:nvSpPr>
          <p:cNvPr id="21" name="Google Shape;21;p3"/>
          <p:cNvSpPr txBox="1"/>
          <p:nvPr>
            <p:ph type="title"/>
          </p:nvPr>
        </p:nvSpPr>
        <p:spPr>
          <a:xfrm>
            <a:off x="44673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22" name="Google Shape;22;p3"/>
          <p:cNvPicPr preferRelativeResize="0"/>
          <p:nvPr/>
        </p:nvPicPr>
        <p:blipFill rotWithShape="1">
          <a:blip r:embed="rId2">
            <a:alphaModFix/>
          </a:blip>
          <a:srcRect b="0" l="0" r="0" t="0"/>
          <a:stretch/>
        </p:blipFill>
        <p:spPr>
          <a:xfrm>
            <a:off x="7143775" y="4418775"/>
            <a:ext cx="1177677" cy="450833"/>
          </a:xfrm>
          <a:prstGeom prst="rect">
            <a:avLst/>
          </a:prstGeom>
          <a:noFill/>
          <a:ln>
            <a:noFill/>
          </a:ln>
        </p:spPr>
      </p:pic>
      <p:sp>
        <p:nvSpPr>
          <p:cNvPr id="23" name="Google Shape;23;p3"/>
          <p:cNvSpPr/>
          <p:nvPr/>
        </p:nvSpPr>
        <p:spPr>
          <a:xfrm>
            <a:off x="8301850" y="94900"/>
            <a:ext cx="679800" cy="633600"/>
          </a:xfrm>
          <a:prstGeom prst="rect">
            <a:avLst/>
          </a:prstGeom>
          <a:solidFill>
            <a:schemeClr val="accent6"/>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ph idx="2" type="pic"/>
          </p:nvPr>
        </p:nvSpPr>
        <p:spPr>
          <a:xfrm>
            <a:off x="0" y="0"/>
            <a:ext cx="2780700" cy="2820300"/>
          </a:xfrm>
          <a:prstGeom prst="rect">
            <a:avLst/>
          </a:prstGeom>
          <a:noFill/>
          <a:ln>
            <a:noFill/>
          </a:ln>
        </p:spPr>
      </p:sp>
      <p:sp>
        <p:nvSpPr>
          <p:cNvPr id="25" name="Google Shape;25;p3"/>
          <p:cNvSpPr txBox="1"/>
          <p:nvPr>
            <p:ph idx="1" type="subTitle"/>
          </p:nvPr>
        </p:nvSpPr>
        <p:spPr>
          <a:xfrm>
            <a:off x="44673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lt1"/>
              </a:buClr>
              <a:buSzPts val="1400"/>
              <a:buNone/>
              <a:defRPr b="1" sz="1400">
                <a:solidFill>
                  <a:schemeClr val="lt1"/>
                </a:solidFill>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6" name="Google Shape;26;p3"/>
          <p:cNvSpPr/>
          <p:nvPr>
            <p:ph idx="3" type="pic"/>
          </p:nvPr>
        </p:nvSpPr>
        <p:spPr>
          <a:xfrm>
            <a:off x="4638750" y="3230175"/>
            <a:ext cx="1291200" cy="440100"/>
          </a:xfrm>
          <a:prstGeom prst="rect">
            <a:avLst/>
          </a:prstGeom>
          <a:noFill/>
          <a:ln>
            <a:noFill/>
          </a:ln>
        </p:spPr>
      </p:sp>
      <p:sp>
        <p:nvSpPr>
          <p:cNvPr id="27" name="Google Shape;27;p3"/>
          <p:cNvSpPr/>
          <p:nvPr>
            <p:ph idx="4" type="pic"/>
          </p:nvPr>
        </p:nvSpPr>
        <p:spPr>
          <a:xfrm>
            <a:off x="6004200" y="3230175"/>
            <a:ext cx="1291200" cy="440100"/>
          </a:xfrm>
          <a:prstGeom prst="rect">
            <a:avLst/>
          </a:prstGeom>
          <a:noFill/>
          <a:ln>
            <a:noFill/>
          </a:ln>
        </p:spPr>
      </p:sp>
      <p:sp>
        <p:nvSpPr>
          <p:cNvPr id="28" name="Google Shape;28;p3"/>
          <p:cNvSpPr/>
          <p:nvPr>
            <p:ph idx="5" type="pic"/>
          </p:nvPr>
        </p:nvSpPr>
        <p:spPr>
          <a:xfrm>
            <a:off x="4638750" y="3738000"/>
            <a:ext cx="1291200" cy="440100"/>
          </a:xfrm>
          <a:prstGeom prst="rect">
            <a:avLst/>
          </a:prstGeom>
          <a:noFill/>
          <a:ln>
            <a:noFill/>
          </a:ln>
        </p:spPr>
      </p:sp>
      <p:sp>
        <p:nvSpPr>
          <p:cNvPr id="29" name="Google Shape;29;p3"/>
          <p:cNvSpPr/>
          <p:nvPr>
            <p:ph idx="6" type="pic"/>
          </p:nvPr>
        </p:nvSpPr>
        <p:spPr>
          <a:xfrm>
            <a:off x="6004200" y="3738000"/>
            <a:ext cx="1291200" cy="440100"/>
          </a:xfrm>
          <a:prstGeom prst="rect">
            <a:avLst/>
          </a:prstGeom>
          <a:noFill/>
          <a:ln>
            <a:noFill/>
          </a:ln>
        </p:spPr>
      </p:sp>
      <p:sp>
        <p:nvSpPr>
          <p:cNvPr id="30" name="Google Shape;30;p3"/>
          <p:cNvSpPr/>
          <p:nvPr>
            <p:ph idx="7" type="pic"/>
          </p:nvPr>
        </p:nvSpPr>
        <p:spPr>
          <a:xfrm>
            <a:off x="7369650" y="3230175"/>
            <a:ext cx="1291200" cy="440100"/>
          </a:xfrm>
          <a:prstGeom prst="rect">
            <a:avLst/>
          </a:prstGeom>
          <a:noFill/>
          <a:ln>
            <a:noFill/>
          </a:ln>
        </p:spPr>
      </p:sp>
      <p:sp>
        <p:nvSpPr>
          <p:cNvPr id="31" name="Google Shape;31;p3"/>
          <p:cNvSpPr/>
          <p:nvPr>
            <p:ph idx="8" type="pic"/>
          </p:nvPr>
        </p:nvSpPr>
        <p:spPr>
          <a:xfrm>
            <a:off x="7369650" y="3738000"/>
            <a:ext cx="1291200" cy="4401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se Study 2">
  <p:cSld name="CUSTOM_1_2">
    <p:bg>
      <p:bgPr>
        <a:solidFill>
          <a:schemeClr val="accent6"/>
        </a:solidFill>
      </p:bgPr>
    </p:bg>
    <p:spTree>
      <p:nvGrpSpPr>
        <p:cNvPr id="113" name="Shape 113"/>
        <p:cNvGrpSpPr/>
        <p:nvPr/>
      </p:nvGrpSpPr>
      <p:grpSpPr>
        <a:xfrm>
          <a:off x="0" y="0"/>
          <a:ext cx="0" cy="0"/>
          <a:chOff x="0" y="0"/>
          <a:chExt cx="0" cy="0"/>
        </a:xfrm>
      </p:grpSpPr>
      <p:sp>
        <p:nvSpPr>
          <p:cNvPr id="114" name="Google Shape;114;p21"/>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115" name="Google Shape;115;p21"/>
          <p:cNvPicPr preferRelativeResize="0"/>
          <p:nvPr/>
        </p:nvPicPr>
        <p:blipFill rotWithShape="1">
          <a:blip r:embed="rId2">
            <a:alphaModFix/>
          </a:blip>
          <a:srcRect b="0" l="0" r="0" t="0"/>
          <a:stretch/>
        </p:blipFill>
        <p:spPr>
          <a:xfrm>
            <a:off x="7143775" y="4418775"/>
            <a:ext cx="1744701" cy="667899"/>
          </a:xfrm>
          <a:prstGeom prst="rect">
            <a:avLst/>
          </a:prstGeom>
          <a:noFill/>
          <a:ln>
            <a:noFill/>
          </a:ln>
        </p:spPr>
      </p:pic>
      <p:sp>
        <p:nvSpPr>
          <p:cNvPr id="116" name="Google Shape;116;p21"/>
          <p:cNvSpPr txBox="1"/>
          <p:nvPr>
            <p:ph idx="2"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117" name="Google Shape;117;p21"/>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pic>
        <p:nvPicPr>
          <p:cNvPr id="118" name="Google Shape;118;p21"/>
          <p:cNvPicPr preferRelativeResize="0"/>
          <p:nvPr/>
        </p:nvPicPr>
        <p:blipFill rotWithShape="1">
          <a:blip r:embed="rId3">
            <a:alphaModFix/>
          </a:blip>
          <a:srcRect b="0" l="0" r="50000" t="71103"/>
          <a:stretch/>
        </p:blipFill>
        <p:spPr>
          <a:xfrm>
            <a:off x="5949625" y="0"/>
            <a:ext cx="3194375" cy="214462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1">
  <p:cSld name="CUSTOM_2_1_1">
    <p:bg>
      <p:bgPr>
        <a:solidFill>
          <a:schemeClr val="lt1"/>
        </a:solidFill>
      </p:bgPr>
    </p:bg>
    <p:spTree>
      <p:nvGrpSpPr>
        <p:cNvPr id="32" name="Shape 32"/>
        <p:cNvGrpSpPr/>
        <p:nvPr/>
      </p:nvGrpSpPr>
      <p:grpSpPr>
        <a:xfrm>
          <a:off x="0" y="0"/>
          <a:ext cx="0" cy="0"/>
          <a:chOff x="0" y="0"/>
          <a:chExt cx="0" cy="0"/>
        </a:xfrm>
      </p:grpSpPr>
      <p:sp>
        <p:nvSpPr>
          <p:cNvPr id="33" name="Google Shape;33;p4"/>
          <p:cNvSpPr txBox="1"/>
          <p:nvPr>
            <p:ph type="title"/>
          </p:nvPr>
        </p:nvSpPr>
        <p:spPr>
          <a:xfrm>
            <a:off x="4467300" y="445025"/>
            <a:ext cx="4212600" cy="11241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Open Sans"/>
              <a:buNone/>
              <a:defRPr b="1" sz="2800">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34" name="Google Shape;34;p4"/>
          <p:cNvPicPr preferRelativeResize="0"/>
          <p:nvPr/>
        </p:nvPicPr>
        <p:blipFill rotWithShape="1">
          <a:blip r:embed="rId2">
            <a:alphaModFix/>
          </a:blip>
          <a:srcRect b="0" l="0" r="0" t="0"/>
          <a:stretch/>
        </p:blipFill>
        <p:spPr>
          <a:xfrm>
            <a:off x="7143775" y="4418775"/>
            <a:ext cx="1177677" cy="450833"/>
          </a:xfrm>
          <a:prstGeom prst="rect">
            <a:avLst/>
          </a:prstGeom>
          <a:noFill/>
          <a:ln>
            <a:noFill/>
          </a:ln>
        </p:spPr>
      </p:pic>
      <p:sp>
        <p:nvSpPr>
          <p:cNvPr id="35" name="Google Shape;35;p4"/>
          <p:cNvSpPr/>
          <p:nvPr/>
        </p:nvSpPr>
        <p:spPr>
          <a:xfrm>
            <a:off x="8301850" y="94900"/>
            <a:ext cx="679800" cy="633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4"/>
          <p:cNvSpPr/>
          <p:nvPr>
            <p:ph idx="2" type="pic"/>
          </p:nvPr>
        </p:nvSpPr>
        <p:spPr>
          <a:xfrm>
            <a:off x="0" y="0"/>
            <a:ext cx="2780700" cy="2820300"/>
          </a:xfrm>
          <a:prstGeom prst="rect">
            <a:avLst/>
          </a:prstGeom>
          <a:noFill/>
          <a:ln>
            <a:noFill/>
          </a:ln>
        </p:spPr>
      </p:sp>
      <p:sp>
        <p:nvSpPr>
          <p:cNvPr id="37" name="Google Shape;37;p4"/>
          <p:cNvSpPr txBox="1"/>
          <p:nvPr>
            <p:ph idx="1" type="subTitle"/>
          </p:nvPr>
        </p:nvSpPr>
        <p:spPr>
          <a:xfrm>
            <a:off x="4467300" y="1407375"/>
            <a:ext cx="3985200" cy="667800"/>
          </a:xfrm>
          <a:prstGeom prst="rect">
            <a:avLst/>
          </a:prstGeom>
        </p:spPr>
        <p:txBody>
          <a:bodyPr anchorCtr="0" anchor="t" bIns="91425" lIns="91425" spcFirstLastPara="1" rIns="91425" wrap="square" tIns="91425">
            <a:normAutofit/>
          </a:bodyPr>
          <a:lstStyle>
            <a:lvl1pPr lvl="0" rtl="0">
              <a:spcBef>
                <a:spcPts val="0"/>
              </a:spcBef>
              <a:spcAft>
                <a:spcPts val="0"/>
              </a:spcAft>
              <a:buSzPts val="1400"/>
              <a:buNone/>
              <a:defRPr b="1" sz="1400">
                <a:highlight>
                  <a:schemeClr val="lt1"/>
                </a:highlight>
              </a:defRPr>
            </a:lvl1pPr>
            <a:lvl2pPr lvl="1" rtl="0">
              <a:spcBef>
                <a:spcPts val="0"/>
              </a:spcBef>
              <a:spcAft>
                <a:spcPts val="0"/>
              </a:spcAft>
              <a:buSzPts val="1800"/>
              <a:buNone/>
              <a:defRPr/>
            </a:lvl2pPr>
            <a:lvl3pPr lvl="2" rtl="0">
              <a:spcBef>
                <a:spcPts val="0"/>
              </a:spcBef>
              <a:spcAft>
                <a:spcPts val="0"/>
              </a:spcAft>
              <a:buSzPts val="15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8" name="Google Shape;38;p4"/>
          <p:cNvSpPr/>
          <p:nvPr>
            <p:ph idx="3" type="pic"/>
          </p:nvPr>
        </p:nvSpPr>
        <p:spPr>
          <a:xfrm>
            <a:off x="4638750" y="3230175"/>
            <a:ext cx="1291200" cy="440100"/>
          </a:xfrm>
          <a:prstGeom prst="rect">
            <a:avLst/>
          </a:prstGeom>
          <a:noFill/>
          <a:ln>
            <a:noFill/>
          </a:ln>
        </p:spPr>
      </p:sp>
      <p:sp>
        <p:nvSpPr>
          <p:cNvPr id="39" name="Google Shape;39;p4"/>
          <p:cNvSpPr/>
          <p:nvPr>
            <p:ph idx="4" type="pic"/>
          </p:nvPr>
        </p:nvSpPr>
        <p:spPr>
          <a:xfrm>
            <a:off x="6004200" y="3230175"/>
            <a:ext cx="1291200" cy="440100"/>
          </a:xfrm>
          <a:prstGeom prst="rect">
            <a:avLst/>
          </a:prstGeom>
          <a:noFill/>
          <a:ln>
            <a:noFill/>
          </a:ln>
        </p:spPr>
      </p:sp>
      <p:sp>
        <p:nvSpPr>
          <p:cNvPr id="40" name="Google Shape;40;p4"/>
          <p:cNvSpPr/>
          <p:nvPr>
            <p:ph idx="5" type="pic"/>
          </p:nvPr>
        </p:nvSpPr>
        <p:spPr>
          <a:xfrm>
            <a:off x="4638750" y="3738000"/>
            <a:ext cx="1291200" cy="440100"/>
          </a:xfrm>
          <a:prstGeom prst="rect">
            <a:avLst/>
          </a:prstGeom>
          <a:noFill/>
          <a:ln>
            <a:noFill/>
          </a:ln>
        </p:spPr>
      </p:sp>
      <p:sp>
        <p:nvSpPr>
          <p:cNvPr id="41" name="Google Shape;41;p4"/>
          <p:cNvSpPr/>
          <p:nvPr>
            <p:ph idx="6" type="pic"/>
          </p:nvPr>
        </p:nvSpPr>
        <p:spPr>
          <a:xfrm>
            <a:off x="6004200" y="3738000"/>
            <a:ext cx="1291200" cy="440100"/>
          </a:xfrm>
          <a:prstGeom prst="rect">
            <a:avLst/>
          </a:prstGeom>
          <a:noFill/>
          <a:ln>
            <a:noFill/>
          </a:ln>
        </p:spPr>
      </p:sp>
      <p:sp>
        <p:nvSpPr>
          <p:cNvPr id="42" name="Google Shape;42;p4"/>
          <p:cNvSpPr/>
          <p:nvPr>
            <p:ph idx="7" type="pic"/>
          </p:nvPr>
        </p:nvSpPr>
        <p:spPr>
          <a:xfrm>
            <a:off x="7369650" y="3230175"/>
            <a:ext cx="1291200" cy="440100"/>
          </a:xfrm>
          <a:prstGeom prst="rect">
            <a:avLst/>
          </a:prstGeom>
          <a:noFill/>
          <a:ln>
            <a:noFill/>
          </a:ln>
        </p:spPr>
      </p:sp>
      <p:sp>
        <p:nvSpPr>
          <p:cNvPr id="43" name="Google Shape;43;p4"/>
          <p:cNvSpPr/>
          <p:nvPr>
            <p:ph idx="8" type="pic"/>
          </p:nvPr>
        </p:nvSpPr>
        <p:spPr>
          <a:xfrm>
            <a:off x="7369650" y="3738000"/>
            <a:ext cx="1291200" cy="440100"/>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1)" type="title">
  <p:cSld name="TITLE">
    <p:bg>
      <p:bgPr>
        <a:solidFill>
          <a:schemeClr val="lt1"/>
        </a:solidFill>
      </p:bgPr>
    </p:bg>
    <p:spTree>
      <p:nvGrpSpPr>
        <p:cNvPr id="44" name="Shape 44"/>
        <p:cNvGrpSpPr/>
        <p:nvPr/>
      </p:nvGrpSpPr>
      <p:grpSpPr>
        <a:xfrm>
          <a:off x="0" y="0"/>
          <a:ext cx="0" cy="0"/>
          <a:chOff x="0" y="0"/>
          <a:chExt cx="0" cy="0"/>
        </a:xfrm>
      </p:grpSpPr>
      <p:sp>
        <p:nvSpPr>
          <p:cNvPr id="45" name="Google Shape;45;p5"/>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pic>
        <p:nvPicPr>
          <p:cNvPr id="46" name="Google Shape;46;p5"/>
          <p:cNvPicPr preferRelativeResize="0"/>
          <p:nvPr/>
        </p:nvPicPr>
        <p:blipFill rotWithShape="1">
          <a:blip r:embed="rId2">
            <a:alphaModFix/>
          </a:blip>
          <a:srcRect b="41826" l="43207" r="0" t="0"/>
          <a:stretch/>
        </p:blipFill>
        <p:spPr>
          <a:xfrm>
            <a:off x="0" y="1871700"/>
            <a:ext cx="2709200" cy="3271800"/>
          </a:xfrm>
          <a:prstGeom prst="rect">
            <a:avLst/>
          </a:prstGeom>
          <a:noFill/>
          <a:ln>
            <a:noFill/>
          </a:ln>
        </p:spPr>
      </p:pic>
      <p:pic>
        <p:nvPicPr>
          <p:cNvPr id="47" name="Google Shape;47;p5"/>
          <p:cNvPicPr preferRelativeResize="0"/>
          <p:nvPr/>
        </p:nvPicPr>
        <p:blipFill>
          <a:blip r:embed="rId3">
            <a:alphaModFix/>
          </a:blip>
          <a:stretch>
            <a:fillRect/>
          </a:stretch>
        </p:blipFill>
        <p:spPr>
          <a:xfrm>
            <a:off x="7143775" y="4418775"/>
            <a:ext cx="1570232" cy="60111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se Study">
  <p:cSld name="CUSTOM_1">
    <p:bg>
      <p:bgPr>
        <a:solidFill>
          <a:schemeClr val="accent6"/>
        </a:solidFill>
      </p:bgPr>
    </p:bg>
    <p:spTree>
      <p:nvGrpSpPr>
        <p:cNvPr id="48" name="Shape 48"/>
        <p:cNvGrpSpPr/>
        <p:nvPr/>
      </p:nvGrpSpPr>
      <p:grpSpPr>
        <a:xfrm>
          <a:off x="0" y="0"/>
          <a:ext cx="0" cy="0"/>
          <a:chOff x="0" y="0"/>
          <a:chExt cx="0" cy="0"/>
        </a:xfrm>
      </p:grpSpPr>
      <p:sp>
        <p:nvSpPr>
          <p:cNvPr id="49" name="Google Shape;49;p6"/>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0" name="Google Shape;50;p6"/>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pic>
        <p:nvPicPr>
          <p:cNvPr id="51" name="Google Shape;51;p6"/>
          <p:cNvPicPr preferRelativeResize="0"/>
          <p:nvPr/>
        </p:nvPicPr>
        <p:blipFill rotWithShape="1">
          <a:blip r:embed="rId2">
            <a:alphaModFix/>
          </a:blip>
          <a:srcRect b="0" l="0" r="50000" t="71103"/>
          <a:stretch/>
        </p:blipFill>
        <p:spPr>
          <a:xfrm>
            <a:off x="5949625" y="0"/>
            <a:ext cx="3194375" cy="2144624"/>
          </a:xfrm>
          <a:prstGeom prst="rect">
            <a:avLst/>
          </a:prstGeom>
          <a:noFill/>
          <a:ln>
            <a:noFill/>
          </a:ln>
        </p:spPr>
      </p:pic>
      <p:pic>
        <p:nvPicPr>
          <p:cNvPr id="52" name="Google Shape;52;p6"/>
          <p:cNvPicPr preferRelativeResize="0"/>
          <p:nvPr/>
        </p:nvPicPr>
        <p:blipFill rotWithShape="1">
          <a:blip r:embed="rId3">
            <a:alphaModFix/>
          </a:blip>
          <a:srcRect b="0" l="0" r="0" t="0"/>
          <a:stretch/>
        </p:blipFill>
        <p:spPr>
          <a:xfrm>
            <a:off x="7143775" y="4418775"/>
            <a:ext cx="1744701" cy="66789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white)" type="secHead">
  <p:cSld name="SECTION_HEADER">
    <p:bg>
      <p:bgPr>
        <a:solidFill>
          <a:srgbClr val="FFFFFF"/>
        </a:solidFill>
      </p:bgPr>
    </p:bg>
    <p:spTree>
      <p:nvGrpSpPr>
        <p:cNvPr id="53" name="Shape 53"/>
        <p:cNvGrpSpPr/>
        <p:nvPr/>
      </p:nvGrpSpPr>
      <p:grpSpPr>
        <a:xfrm>
          <a:off x="0" y="0"/>
          <a:ext cx="0" cy="0"/>
          <a:chOff x="0" y="0"/>
          <a:chExt cx="0" cy="0"/>
        </a:xfrm>
      </p:grpSpPr>
      <p:sp>
        <p:nvSpPr>
          <p:cNvPr id="54" name="Google Shape;54;p7"/>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5" name="Google Shape;55;p7"/>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pic>
        <p:nvPicPr>
          <p:cNvPr id="56" name="Google Shape;56;p7"/>
          <p:cNvPicPr preferRelativeResize="0"/>
          <p:nvPr/>
        </p:nvPicPr>
        <p:blipFill>
          <a:blip r:embed="rId2">
            <a:alphaModFix/>
          </a:blip>
          <a:stretch>
            <a:fillRect/>
          </a:stretch>
        </p:blipFill>
        <p:spPr>
          <a:xfrm>
            <a:off x="7143775" y="4418775"/>
            <a:ext cx="1570232" cy="60111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white) 1">
  <p:cSld name="SECTION_HEADER_2">
    <p:bg>
      <p:bgPr>
        <a:solidFill>
          <a:srgbClr val="FFFFFF"/>
        </a:solidFill>
      </p:bgPr>
    </p:bg>
    <p:spTree>
      <p:nvGrpSpPr>
        <p:cNvPr id="57" name="Shape 57"/>
        <p:cNvGrpSpPr/>
        <p:nvPr/>
      </p:nvGrpSpPr>
      <p:grpSpPr>
        <a:xfrm>
          <a:off x="0" y="0"/>
          <a:ext cx="0" cy="0"/>
          <a:chOff x="0" y="0"/>
          <a:chExt cx="0" cy="0"/>
        </a:xfrm>
      </p:grpSpPr>
      <p:pic>
        <p:nvPicPr>
          <p:cNvPr id="58" name="Google Shape;58;p8"/>
          <p:cNvPicPr preferRelativeResize="0"/>
          <p:nvPr/>
        </p:nvPicPr>
        <p:blipFill>
          <a:blip r:embed="rId2">
            <a:alphaModFix/>
          </a:blip>
          <a:stretch>
            <a:fillRect/>
          </a:stretch>
        </p:blipFill>
        <p:spPr>
          <a:xfrm>
            <a:off x="7143775" y="4418775"/>
            <a:ext cx="1177677" cy="450833"/>
          </a:xfrm>
          <a:prstGeom prst="rect">
            <a:avLst/>
          </a:prstGeom>
          <a:noFill/>
          <a:ln>
            <a:noFill/>
          </a:ln>
        </p:spPr>
      </p:pic>
      <p:sp>
        <p:nvSpPr>
          <p:cNvPr id="59" name="Google Shape;59;p8"/>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0" name="Google Shape;60;p8"/>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pic>
        <p:nvPicPr>
          <p:cNvPr id="61" name="Google Shape;61;p8"/>
          <p:cNvPicPr preferRelativeResize="0"/>
          <p:nvPr/>
        </p:nvPicPr>
        <p:blipFill rotWithShape="1">
          <a:blip r:embed="rId3">
            <a:alphaModFix/>
          </a:blip>
          <a:srcRect b="73202" l="0" r="32872" t="0"/>
          <a:stretch/>
        </p:blipFill>
        <p:spPr>
          <a:xfrm>
            <a:off x="4855400" y="3154650"/>
            <a:ext cx="4288601" cy="198885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grey)">
  <p:cSld name="SECTION_HEADER_1">
    <p:bg>
      <p:bgPr>
        <a:solidFill>
          <a:schemeClr val="lt2"/>
        </a:solidFill>
      </p:bgPr>
    </p:bg>
    <p:spTree>
      <p:nvGrpSpPr>
        <p:cNvPr id="62" name="Shape 62"/>
        <p:cNvGrpSpPr/>
        <p:nvPr/>
      </p:nvGrpSpPr>
      <p:grpSpPr>
        <a:xfrm>
          <a:off x="0" y="0"/>
          <a:ext cx="0" cy="0"/>
          <a:chOff x="0" y="0"/>
          <a:chExt cx="0" cy="0"/>
        </a:xfrm>
      </p:grpSpPr>
      <p:pic>
        <p:nvPicPr>
          <p:cNvPr id="63" name="Google Shape;63;p9"/>
          <p:cNvPicPr preferRelativeResize="0"/>
          <p:nvPr/>
        </p:nvPicPr>
        <p:blipFill>
          <a:blip r:embed="rId2">
            <a:alphaModFix/>
          </a:blip>
          <a:stretch>
            <a:fillRect/>
          </a:stretch>
        </p:blipFill>
        <p:spPr>
          <a:xfrm>
            <a:off x="7143775" y="4418775"/>
            <a:ext cx="1177677" cy="450833"/>
          </a:xfrm>
          <a:prstGeom prst="rect">
            <a:avLst/>
          </a:prstGeom>
          <a:noFill/>
          <a:ln>
            <a:noFill/>
          </a:ln>
        </p:spPr>
      </p:pic>
      <p:sp>
        <p:nvSpPr>
          <p:cNvPr id="64" name="Google Shape;64;p9"/>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5" name="Google Shape;65;p9"/>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website (sand)">
  <p:cSld name="SECTION_HEADER_1_3">
    <p:bg>
      <p:bgPr>
        <a:solidFill>
          <a:schemeClr val="accent6"/>
        </a:solidFill>
      </p:bgPr>
    </p:bg>
    <p:spTree>
      <p:nvGrpSpPr>
        <p:cNvPr id="66" name="Shape 66"/>
        <p:cNvGrpSpPr/>
        <p:nvPr/>
      </p:nvGrpSpPr>
      <p:grpSpPr>
        <a:xfrm>
          <a:off x="0" y="0"/>
          <a:ext cx="0" cy="0"/>
          <a:chOff x="0" y="0"/>
          <a:chExt cx="0" cy="0"/>
        </a:xfrm>
      </p:grpSpPr>
      <p:sp>
        <p:nvSpPr>
          <p:cNvPr id="67" name="Google Shape;67;p10"/>
          <p:cNvSpPr txBox="1"/>
          <p:nvPr>
            <p:ph type="title"/>
          </p:nvPr>
        </p:nvSpPr>
        <p:spPr>
          <a:xfrm>
            <a:off x="311700" y="2164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68" name="Google Shape;68;p10"/>
          <p:cNvSpPr txBox="1"/>
          <p:nvPr/>
        </p:nvSpPr>
        <p:spPr>
          <a:xfrm>
            <a:off x="324001" y="4705913"/>
            <a:ext cx="3177600" cy="246600"/>
          </a:xfrm>
          <a:prstGeom prst="rect">
            <a:avLst/>
          </a:prstGeom>
          <a:noFill/>
          <a:ln>
            <a:noFill/>
          </a:ln>
        </p:spPr>
        <p:txBody>
          <a:bodyPr anchorCtr="0" anchor="t" bIns="0" lIns="0" spcFirstLastPara="1" rIns="0" wrap="square" tIns="0">
            <a:noAutofit/>
          </a:bodyPr>
          <a:lstStyle/>
          <a:p>
            <a:pPr indent="0" lvl="0" marL="88900" marR="0" rtl="0" algn="l">
              <a:lnSpc>
                <a:spcPct val="90000"/>
              </a:lnSpc>
              <a:spcBef>
                <a:spcPts val="800"/>
              </a:spcBef>
              <a:spcAft>
                <a:spcPts val="0"/>
              </a:spcAft>
              <a:buClr>
                <a:srgbClr val="FFFFFF"/>
              </a:buClr>
              <a:buSzPts val="1400"/>
              <a:buFont typeface="Arial"/>
              <a:buNone/>
            </a:pPr>
            <a:r>
              <a:rPr i="0" lang="en-ZA" sz="800" u="none" cap="none" strike="noStrike">
                <a:solidFill>
                  <a:srgbClr val="AAAAAA"/>
                </a:solidFill>
                <a:latin typeface="Open Sans"/>
                <a:ea typeface="Open Sans"/>
                <a:cs typeface="Open Sans"/>
                <a:sym typeface="Open Sans"/>
              </a:rPr>
              <a:t>climateactiontransparency.org</a:t>
            </a:r>
            <a:endParaRPr i="0" sz="800" u="none" cap="none" strike="noStrike">
              <a:solidFill>
                <a:srgbClr val="AAAAAA"/>
              </a:solidFill>
              <a:latin typeface="Open Sans"/>
              <a:ea typeface="Open Sans"/>
              <a:cs typeface="Open Sans"/>
              <a:sym typeface="Open Sans"/>
            </a:endParaRPr>
          </a:p>
        </p:txBody>
      </p:sp>
      <p:sp>
        <p:nvSpPr>
          <p:cNvPr id="69" name="Google Shape;69;p10"/>
          <p:cNvSpPr/>
          <p:nvPr/>
        </p:nvSpPr>
        <p:spPr>
          <a:xfrm>
            <a:off x="8501975" y="167475"/>
            <a:ext cx="251100" cy="277500"/>
          </a:xfrm>
          <a:prstGeom prst="rect">
            <a:avLst/>
          </a:prstGeom>
          <a:solidFill>
            <a:schemeClr val="accent6"/>
          </a:solidFill>
          <a:ln cap="flat" cmpd="sng" w="9525">
            <a:solidFill>
              <a:schemeClr val="accent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0" name="Google Shape;70;p10"/>
          <p:cNvPicPr preferRelativeResize="0"/>
          <p:nvPr/>
        </p:nvPicPr>
        <p:blipFill rotWithShape="1">
          <a:blip r:embed="rId2">
            <a:alphaModFix/>
          </a:blip>
          <a:srcRect b="0" l="0" r="0" t="0"/>
          <a:stretch/>
        </p:blipFill>
        <p:spPr>
          <a:xfrm>
            <a:off x="7143775" y="4418775"/>
            <a:ext cx="1744701" cy="667899"/>
          </a:xfrm>
          <a:prstGeom prst="rect">
            <a:avLst/>
          </a:prstGeom>
          <a:noFill/>
          <a:ln>
            <a:noFill/>
          </a:ln>
        </p:spPr>
      </p:pic>
      <p:pic>
        <p:nvPicPr>
          <p:cNvPr id="71" name="Google Shape;71;p10"/>
          <p:cNvPicPr preferRelativeResize="0"/>
          <p:nvPr/>
        </p:nvPicPr>
        <p:blipFill rotWithShape="1">
          <a:blip r:embed="rId3">
            <a:alphaModFix/>
          </a:blip>
          <a:srcRect b="73202" l="0" r="32872" t="0"/>
          <a:stretch/>
        </p:blipFill>
        <p:spPr>
          <a:xfrm>
            <a:off x="4855400" y="3154650"/>
            <a:ext cx="4288601" cy="198885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2.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311700" y="2164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Open Sans"/>
              <a:buNone/>
              <a:defRPr b="1" sz="2800">
                <a:solidFill>
                  <a:schemeClr val="dk1"/>
                </a:solidFill>
                <a:latin typeface="Open Sans"/>
                <a:ea typeface="Open Sans"/>
                <a:cs typeface="Open Sans"/>
                <a:sym typeface="Open Sans"/>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11" name="Google Shape;11;p1"/>
          <p:cNvSpPr txBox="1"/>
          <p:nvPr>
            <p:ph idx="1" type="body"/>
          </p:nvPr>
        </p:nvSpPr>
        <p:spPr>
          <a:xfrm>
            <a:off x="284525" y="1179650"/>
            <a:ext cx="8520600" cy="3416400"/>
          </a:xfrm>
          <a:prstGeom prst="rect">
            <a:avLst/>
          </a:prstGeom>
          <a:noFill/>
          <a:ln>
            <a:noFill/>
          </a:ln>
        </p:spPr>
        <p:txBody>
          <a:bodyPr anchorCtr="0" anchor="t" bIns="91425" lIns="91425" spcFirstLastPara="1" rIns="91425" wrap="square" tIns="91425">
            <a:normAutofit/>
          </a:bodyPr>
          <a:lstStyle>
            <a:lvl1pPr indent="-361950" lvl="0" marL="457200" rtl="0">
              <a:lnSpc>
                <a:spcPct val="115000"/>
              </a:lnSpc>
              <a:spcBef>
                <a:spcPts val="0"/>
              </a:spcBef>
              <a:spcAft>
                <a:spcPts val="0"/>
              </a:spcAft>
              <a:buClr>
                <a:schemeClr val="dk2"/>
              </a:buClr>
              <a:buSzPts val="2100"/>
              <a:buFont typeface="Open Sans"/>
              <a:buChar char="●"/>
              <a:defRPr sz="2100">
                <a:solidFill>
                  <a:schemeClr val="dk2"/>
                </a:solidFill>
                <a:latin typeface="Open Sans"/>
                <a:ea typeface="Open Sans"/>
                <a:cs typeface="Open Sans"/>
                <a:sym typeface="Open Sans"/>
              </a:defRPr>
            </a:lvl1pPr>
            <a:lvl2pPr indent="-342900" lvl="1" marL="914400" rtl="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2pPr>
            <a:lvl3pPr indent="-323850" lvl="2" marL="1371600" rtl="0">
              <a:lnSpc>
                <a:spcPct val="115000"/>
              </a:lnSpc>
              <a:spcBef>
                <a:spcPts val="0"/>
              </a:spcBef>
              <a:spcAft>
                <a:spcPts val="0"/>
              </a:spcAft>
              <a:buClr>
                <a:schemeClr val="dk2"/>
              </a:buClr>
              <a:buSzPts val="1500"/>
              <a:buFont typeface="Open Sans"/>
              <a:buChar char="●"/>
              <a:defRPr sz="1500">
                <a:solidFill>
                  <a:schemeClr val="dk2"/>
                </a:solidFill>
                <a:latin typeface="Open Sans"/>
                <a:ea typeface="Open Sans"/>
                <a:cs typeface="Open Sans"/>
                <a:sym typeface="Open Sans"/>
              </a:defRPr>
            </a:lvl3pPr>
            <a:lvl4pPr indent="-317500" lvl="3" marL="1828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rtl="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12" name="Google Shape;12;p1"/>
          <p:cNvSpPr txBox="1"/>
          <p:nvPr/>
        </p:nvSpPr>
        <p:spPr>
          <a:xfrm>
            <a:off x="8211920" y="242183"/>
            <a:ext cx="722100" cy="1983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800"/>
              <a:buFont typeface="Arial"/>
              <a:buNone/>
            </a:pPr>
            <a:fld id="{00000000-1234-1234-1234-123412341234}" type="slidenum">
              <a:rPr i="0" lang="en-ZA" sz="800" u="none" cap="none" strike="noStrike">
                <a:solidFill>
                  <a:srgbClr val="A5A5A5"/>
                </a:solidFill>
                <a:latin typeface="Open Sans"/>
                <a:ea typeface="Open Sans"/>
                <a:cs typeface="Open Sans"/>
                <a:sym typeface="Open Sans"/>
              </a:rPr>
              <a:t>‹#›</a:t>
            </a:fld>
            <a:endParaRPr i="0" sz="800" u="none" cap="none" strike="noStrike">
              <a:solidFill>
                <a:srgbClr val="A5A5A5"/>
              </a:solidFill>
              <a:latin typeface="Open Sans"/>
              <a:ea typeface="Open Sans"/>
              <a:cs typeface="Open Sans"/>
              <a:sym typeface="Open Sans"/>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slide" Target="/ppt/slides/slide44.xml"/><Relationship Id="rId4" Type="http://schemas.openxmlformats.org/officeDocument/2006/relationships/slide" Target="/ppt/slides/slide43.xml"/><Relationship Id="rId5" Type="http://schemas.openxmlformats.org/officeDocument/2006/relationships/slide" Target="/ppt/slides/slide6.xml"/><Relationship Id="rId6" Type="http://schemas.openxmlformats.org/officeDocument/2006/relationships/slide" Target="/ppt/slides/slide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slide" Target="/ppt/slides/slide6.xml"/><Relationship Id="rId4" Type="http://schemas.openxmlformats.org/officeDocument/2006/relationships/slide" Target="/ppt/slides/slide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slide" Target="/ppt/slides/slide15.xml"/><Relationship Id="rId4" Type="http://schemas.openxmlformats.org/officeDocument/2006/relationships/slide" Target="/ppt/slides/slide24.xml"/><Relationship Id="rId5" Type="http://schemas.openxmlformats.org/officeDocument/2006/relationships/slide" Target="/ppt/slides/slide28.xml"/><Relationship Id="rId6" Type="http://schemas.openxmlformats.org/officeDocument/2006/relationships/slide" Target="/ppt/slides/slide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22.png"/><Relationship Id="rId4" Type="http://schemas.openxmlformats.org/officeDocument/2006/relationships/hyperlink" Target="https://climateactiontransparency.org/our-work/icat-toolbox/assessment-guides/stakeholder-participation/" TargetMode="External"/><Relationship Id="rId5" Type="http://schemas.openxmlformats.org/officeDocument/2006/relationships/image" Target="../media/image31.png"/><Relationship Id="rId6" Type="http://schemas.openxmlformats.org/officeDocument/2006/relationships/slide" Target="/ppt/slides/slide6.xml"/><Relationship Id="rId7" Type="http://schemas.openxmlformats.org/officeDocument/2006/relationships/slide" Target="/ppt/slid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22.png"/><Relationship Id="rId4" Type="http://schemas.openxmlformats.org/officeDocument/2006/relationships/slide" Target="/ppt/slides/slide6.xml"/><Relationship Id="rId5" Type="http://schemas.openxmlformats.org/officeDocument/2006/relationships/slide" Target="/ppt/slid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slide" Target="/ppt/slides/slide49.xml"/><Relationship Id="rId4" Type="http://schemas.openxmlformats.org/officeDocument/2006/relationships/hyperlink" Target="https://climateactiontransparency.org/our-work/icat-toolbox/assessment-guides/stakeholder-participation/" TargetMode="External"/><Relationship Id="rId5" Type="http://schemas.openxmlformats.org/officeDocument/2006/relationships/image" Target="../media/image31.png"/><Relationship Id="rId6" Type="http://schemas.openxmlformats.org/officeDocument/2006/relationships/image" Target="../media/image22.png"/><Relationship Id="rId7" Type="http://schemas.openxmlformats.org/officeDocument/2006/relationships/slide" Target="/ppt/slides/slide6.xml"/><Relationship Id="rId8" Type="http://schemas.openxmlformats.org/officeDocument/2006/relationships/slide" Target="/ppt/slid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slide" Target="/ppt/slides/slide6.xml"/><Relationship Id="rId4" Type="http://schemas.openxmlformats.org/officeDocument/2006/relationships/slide" Target="/ppt/slides/slide14.xml"/></Relationships>
</file>

<file path=ppt/slides/_rels/slide2.xml.rels><?xml version="1.0" encoding="UTF-8" standalone="yes"?><Relationships xmlns="http://schemas.openxmlformats.org/package/2006/relationships"><Relationship Id="rId11" Type="http://schemas.openxmlformats.org/officeDocument/2006/relationships/image" Target="../media/image26.png"/><Relationship Id="rId10" Type="http://schemas.openxmlformats.org/officeDocument/2006/relationships/image" Target="../media/image21.png"/><Relationship Id="rId12" Type="http://schemas.openxmlformats.org/officeDocument/2006/relationships/image" Target="../media/image24.png"/><Relationship Id="rId1" Type="http://schemas.openxmlformats.org/officeDocument/2006/relationships/slideLayout" Target="../slideLayouts/slideLayout16.xml"/><Relationship Id="rId2" Type="http://schemas.openxmlformats.org/officeDocument/2006/relationships/notesSlide" Target="../notesSlides/notesSlide2.xml"/><Relationship Id="rId3"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17.png"/><Relationship Id="rId5" Type="http://schemas.openxmlformats.org/officeDocument/2006/relationships/image" Target="../media/image27.png"/><Relationship Id="rId6" Type="http://schemas.openxmlformats.org/officeDocument/2006/relationships/image" Target="../media/image19.png"/><Relationship Id="rId7" Type="http://schemas.openxmlformats.org/officeDocument/2006/relationships/image" Target="../media/image18.png"/><Relationship Id="rId8" Type="http://schemas.openxmlformats.org/officeDocument/2006/relationships/image" Target="../media/image2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slide" Target="/ppt/slides/slide50.xml"/><Relationship Id="rId4" Type="http://schemas.openxmlformats.org/officeDocument/2006/relationships/slide" Target="/ppt/slides/slide51.xml"/><Relationship Id="rId5" Type="http://schemas.openxmlformats.org/officeDocument/2006/relationships/slide" Target="/ppt/slides/slide6.xml"/><Relationship Id="rId6" Type="http://schemas.openxmlformats.org/officeDocument/2006/relationships/slide" Target="/ppt/slides/slid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slide" Target="/ppt/slides/slide52.xml"/><Relationship Id="rId4" Type="http://schemas.openxmlformats.org/officeDocument/2006/relationships/slide" Target="/ppt/slides/slide6.xml"/><Relationship Id="rId5" Type="http://schemas.openxmlformats.org/officeDocument/2006/relationships/slide" Target="/ppt/slides/slide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image" Target="../media/image22.png"/><Relationship Id="rId4" Type="http://schemas.openxmlformats.org/officeDocument/2006/relationships/image" Target="../media/image35.png"/><Relationship Id="rId9" Type="http://schemas.openxmlformats.org/officeDocument/2006/relationships/slide" Target="/ppt/slides/slide14.xml"/><Relationship Id="rId5" Type="http://schemas.openxmlformats.org/officeDocument/2006/relationships/image" Target="../media/image33.png"/><Relationship Id="rId6" Type="http://schemas.openxmlformats.org/officeDocument/2006/relationships/image" Target="../media/image32.png"/><Relationship Id="rId7" Type="http://schemas.openxmlformats.org/officeDocument/2006/relationships/slide" Target="/ppt/slides/slide53.xml"/><Relationship Id="rId8" Type="http://schemas.openxmlformats.org/officeDocument/2006/relationships/slide" Target="/ppt/slides/slide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 Id="rId3" Type="http://schemas.openxmlformats.org/officeDocument/2006/relationships/image" Target="../media/image22.png"/><Relationship Id="rId4" Type="http://schemas.openxmlformats.org/officeDocument/2006/relationships/slide" Target="/ppt/slides/slide6.xml"/><Relationship Id="rId5" Type="http://schemas.openxmlformats.org/officeDocument/2006/relationships/slide" Target="/ppt/slides/slide14.xml"/><Relationship Id="rId6" Type="http://schemas.openxmlformats.org/officeDocument/2006/relationships/hyperlink" Target="https://climateactiontransparency.org/our-work/icat-toolbox/assessment-guides/stakeholder-participation/" TargetMode="External"/><Relationship Id="rId7" Type="http://schemas.openxmlformats.org/officeDocument/2006/relationships/image" Target="../media/image3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image" Target="../media/image22.png"/><Relationship Id="rId4" Type="http://schemas.openxmlformats.org/officeDocument/2006/relationships/slide" Target="/ppt/slides/slide6.xml"/><Relationship Id="rId5" Type="http://schemas.openxmlformats.org/officeDocument/2006/relationships/slide" Target="/ppt/slides/slide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 Id="rId3" Type="http://schemas.openxmlformats.org/officeDocument/2006/relationships/slide" Target="/ppt/slides/slide6.xml"/><Relationship Id="rId4" Type="http://schemas.openxmlformats.org/officeDocument/2006/relationships/slide" Target="/ppt/slides/slide14.xml"/><Relationship Id="rId5" Type="http://schemas.openxmlformats.org/officeDocument/2006/relationships/hyperlink" Target="https://climateactiontransparency.org/our-work/icat-toolbox/assessment-guides/stakeholder-participation/" TargetMode="External"/><Relationship Id="rId6" Type="http://schemas.openxmlformats.org/officeDocument/2006/relationships/image" Target="../media/image3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slide" Target="/ppt/slides/slide6.xml"/><Relationship Id="rId4" Type="http://schemas.openxmlformats.org/officeDocument/2006/relationships/slide" Target="/ppt/slides/slide14.xml"/><Relationship Id="rId5" Type="http://schemas.openxmlformats.org/officeDocument/2006/relationships/hyperlink" Target="https://climateactiontransparency.org/our-work/icat-toolbox/assessment-guides/stakeholder-participation/" TargetMode="External"/><Relationship Id="rId6" Type="http://schemas.openxmlformats.org/officeDocument/2006/relationships/image" Target="../media/image3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 Id="rId3" Type="http://schemas.openxmlformats.org/officeDocument/2006/relationships/slide" Target="/ppt/slides/slide6.xml"/><Relationship Id="rId4" Type="http://schemas.openxmlformats.org/officeDocument/2006/relationships/slide" Target="/ppt/slides/slide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 Id="rId3" Type="http://schemas.openxmlformats.org/officeDocument/2006/relationships/image" Target="../media/image22.png"/><Relationship Id="rId4" Type="http://schemas.openxmlformats.org/officeDocument/2006/relationships/slide" Target="/ppt/slides/slide6.xml"/><Relationship Id="rId5" Type="http://schemas.openxmlformats.org/officeDocument/2006/relationships/slide" Target="/ppt/slides/slide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 Id="rId3" Type="http://schemas.openxmlformats.org/officeDocument/2006/relationships/slide" Target="/ppt/slides/slide6.xml"/><Relationship Id="rId4" Type="http://schemas.openxmlformats.org/officeDocument/2006/relationships/slide" Target="/ppt/slides/slide14.xml"/><Relationship Id="rId5" Type="http://schemas.openxmlformats.org/officeDocument/2006/relationships/hyperlink" Target="https://climateactiontransparency.org/our-work/icat-toolbox/assessment-guides/sustainable-development-2/" TargetMode="External"/><Relationship Id="rId6"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30.png"/><Relationship Id="rId4" Type="http://schemas.openxmlformats.org/officeDocument/2006/relationships/slide" Target="/ppt/slides/slide6.xml"/><Relationship Id="rId5" Type="http://schemas.openxmlformats.org/officeDocument/2006/relationships/slide" Target="/ppt/slides/slide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hyperlink" Target="http://www.climateactiontransparency.org/" TargetMode="External"/><Relationship Id="rId4" Type="http://schemas.openxmlformats.org/officeDocument/2006/relationships/hyperlink" Target="mailto:icat@unops.org" TargetMode="External"/><Relationship Id="rId5" Type="http://schemas.openxmlformats.org/officeDocument/2006/relationships/image" Target="../media/image3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2.xml"/><Relationship Id="rId3" Type="http://schemas.openxmlformats.org/officeDocument/2006/relationships/image" Target="../media/image40.png"/><Relationship Id="rId4" Type="http://schemas.openxmlformats.org/officeDocument/2006/relationships/image" Target="../media/image3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3.xml"/><Relationship Id="rId3" Type="http://schemas.openxmlformats.org/officeDocument/2006/relationships/slide" Target="/ppt/slides/slide15.xml"/><Relationship Id="rId4" Type="http://schemas.openxmlformats.org/officeDocument/2006/relationships/slide" Target="/ppt/slides/slide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4.xml"/><Relationship Id="rId3" Type="http://schemas.openxmlformats.org/officeDocument/2006/relationships/slide" Target="/ppt/slides/slide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5.xml"/><Relationship Id="rId3" Type="http://schemas.openxmlformats.org/officeDocument/2006/relationships/slide" Target="/ppt/slides/slide46.xml"/><Relationship Id="rId4" Type="http://schemas.openxmlformats.org/officeDocument/2006/relationships/slide" Target="/ppt/slides/slide47.xml"/><Relationship Id="rId5" Type="http://schemas.openxmlformats.org/officeDocument/2006/relationships/slide" Target="/ppt/slides/slide48.xml"/><Relationship Id="rId6" Type="http://schemas.openxmlformats.org/officeDocument/2006/relationships/slide" Target="/ppt/slides/slide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6.xml"/><Relationship Id="rId3" Type="http://schemas.openxmlformats.org/officeDocument/2006/relationships/slide" Target="/ppt/slides/slide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7.xml"/><Relationship Id="rId3" Type="http://schemas.openxmlformats.org/officeDocument/2006/relationships/slide" Target="/ppt/slides/slide4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8.xml"/><Relationship Id="rId3" Type="http://schemas.openxmlformats.org/officeDocument/2006/relationships/slide" Target="/ppt/slides/slide4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9.xml"/><Relationship Id="rId3" Type="http://schemas.openxmlformats.org/officeDocument/2006/relationships/slide" Target="/ppt/slides/slide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0.xml"/><Relationship Id="rId3" Type="http://schemas.openxmlformats.org/officeDocument/2006/relationships/slide" Target="/ppt/slides/slide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1.xml"/><Relationship Id="rId3" Type="http://schemas.openxmlformats.org/officeDocument/2006/relationships/slide" Target="/ppt/slides/slide2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2.xml"/><Relationship Id="rId3" Type="http://schemas.openxmlformats.org/officeDocument/2006/relationships/slide" Target="/ppt/slides/slide2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3.xml"/><Relationship Id="rId3" Type="http://schemas.openxmlformats.org/officeDocument/2006/relationships/slide" Target="/ppt/slides/slide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slide" Target="/ppt/slides/slide7.xml"/><Relationship Id="rId4" Type="http://schemas.openxmlformats.org/officeDocument/2006/relationships/slide" Target="/ppt/slides/slide9.xml"/><Relationship Id="rId5" Type="http://schemas.openxmlformats.org/officeDocument/2006/relationships/slide" Target="/ppt/slides/slide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slide" Target="/ppt/slides/slide6.xml"/><Relationship Id="rId4" Type="http://schemas.openxmlformats.org/officeDocument/2006/relationships/slide" Target="/ppt/slides/slide14.xml"/><Relationship Id="rId5" Type="http://schemas.openxmlformats.org/officeDocument/2006/relationships/slide" Target="/ppt/slides/slide45.xml"/><Relationship Id="rId6"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slide" Target="/ppt/slides/slide6.xml"/><Relationship Id="rId4" Type="http://schemas.openxmlformats.org/officeDocument/2006/relationships/slide" Target="/ppt/slides/slide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slide" Target="/ppt/slides/slide6.xml"/><Relationship Id="rId4" Type="http://schemas.openxmlformats.org/officeDocument/2006/relationships/slide" Target="/ppt/slides/slide14.xml"/><Relationship Id="rId5" Type="http://schemas.openxmlformats.org/officeDocument/2006/relationships/image" Target="../media/image2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2"/>
          <p:cNvSpPr txBox="1"/>
          <p:nvPr>
            <p:ph idx="1" type="subTitle"/>
          </p:nvPr>
        </p:nvSpPr>
        <p:spPr>
          <a:xfrm>
            <a:off x="4848300" y="1020100"/>
            <a:ext cx="3985200" cy="2664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0" lang="en-ZA" sz="2000">
                <a:solidFill>
                  <a:srgbClr val="FFFFFF"/>
                </a:solidFill>
              </a:rPr>
              <a:t>PART II: DEFINING THE ASSESSMENT </a:t>
            </a:r>
            <a:endParaRPr b="0" sz="2000">
              <a:solidFill>
                <a:srgbClr val="FFFFFF"/>
              </a:solidFill>
            </a:endParaRPr>
          </a:p>
          <a:p>
            <a:pPr indent="0" lvl="0" marL="0" rtl="0" algn="l">
              <a:spcBef>
                <a:spcPts val="1200"/>
              </a:spcBef>
              <a:spcAft>
                <a:spcPts val="0"/>
              </a:spcAft>
              <a:buNone/>
            </a:pPr>
            <a:r>
              <a:t/>
            </a:r>
            <a:endParaRPr b="0" sz="2000">
              <a:solidFill>
                <a:srgbClr val="FFFFFF"/>
              </a:solidFill>
            </a:endParaRPr>
          </a:p>
          <a:p>
            <a:pPr indent="0" lvl="0" marL="0" rtl="0" algn="l">
              <a:spcBef>
                <a:spcPts val="1200"/>
              </a:spcBef>
              <a:spcAft>
                <a:spcPts val="1200"/>
              </a:spcAft>
              <a:buNone/>
            </a:pPr>
            <a:r>
              <a:t/>
            </a:r>
            <a:endParaRPr b="0" sz="2000">
              <a:solidFill>
                <a:srgbClr val="FFFFFF"/>
              </a:solidFill>
            </a:endParaRPr>
          </a:p>
        </p:txBody>
      </p:sp>
      <p:sp>
        <p:nvSpPr>
          <p:cNvPr id="124" name="Google Shape;124;p22"/>
          <p:cNvSpPr txBox="1"/>
          <p:nvPr>
            <p:ph type="title"/>
          </p:nvPr>
        </p:nvSpPr>
        <p:spPr>
          <a:xfrm>
            <a:off x="4848300" y="445025"/>
            <a:ext cx="4212600" cy="11241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Clr>
                <a:srgbClr val="FFFFFF"/>
              </a:buClr>
              <a:buSzPts val="3400"/>
              <a:buFont typeface="Arial"/>
              <a:buNone/>
            </a:pPr>
            <a:r>
              <a:rPr lang="en-ZA">
                <a:solidFill>
                  <a:srgbClr val="9E99F2"/>
                </a:solidFill>
              </a:rPr>
              <a:t>Forest Methodology</a:t>
            </a:r>
            <a:endParaRPr/>
          </a:p>
        </p:txBody>
      </p:sp>
      <p:pic>
        <p:nvPicPr>
          <p:cNvPr id="125" name="Google Shape;125;p22"/>
          <p:cNvPicPr preferRelativeResize="0"/>
          <p:nvPr>
            <p:ph idx="2" type="pic"/>
          </p:nvPr>
        </p:nvPicPr>
        <p:blipFill rotWithShape="1">
          <a:blip r:embed="rId3">
            <a:alphaModFix/>
          </a:blip>
          <a:srcRect b="0" l="16555" r="16555" t="0"/>
          <a:stretch/>
        </p:blipFill>
        <p:spPr>
          <a:xfrm>
            <a:off x="-482700" y="0"/>
            <a:ext cx="5165700" cy="5143500"/>
          </a:xfrm>
          <a:prstGeom prst="ellipse">
            <a:avLst/>
          </a:prstGeom>
        </p:spPr>
      </p:pic>
      <p:sp>
        <p:nvSpPr>
          <p:cNvPr id="126" name="Google Shape;126;p22"/>
          <p:cNvSpPr txBox="1"/>
          <p:nvPr/>
        </p:nvSpPr>
        <p:spPr>
          <a:xfrm>
            <a:off x="4848300" y="2093700"/>
            <a:ext cx="3985200" cy="9561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15000"/>
              </a:lnSpc>
              <a:spcBef>
                <a:spcPts val="0"/>
              </a:spcBef>
              <a:spcAft>
                <a:spcPts val="0"/>
              </a:spcAft>
              <a:buNone/>
            </a:pPr>
            <a:r>
              <a:rPr lang="en-ZA" sz="2000">
                <a:solidFill>
                  <a:srgbClr val="FFFFFF"/>
                </a:solidFill>
                <a:latin typeface="Open Sans"/>
                <a:ea typeface="Open Sans"/>
                <a:cs typeface="Open Sans"/>
                <a:sym typeface="Open Sans"/>
              </a:rPr>
              <a:t>Date</a:t>
            </a:r>
            <a:endParaRPr sz="2000">
              <a:solidFill>
                <a:srgbClr val="FFFFFF"/>
              </a:solidFill>
              <a:latin typeface="Open Sans"/>
              <a:ea typeface="Open Sans"/>
              <a:cs typeface="Open Sans"/>
              <a:sym typeface="Open Sans"/>
            </a:endParaRPr>
          </a:p>
          <a:p>
            <a:pPr indent="0" lvl="0" marL="0" rtl="0" algn="l">
              <a:lnSpc>
                <a:spcPct val="115000"/>
              </a:lnSpc>
              <a:spcBef>
                <a:spcPts val="1200"/>
              </a:spcBef>
              <a:spcAft>
                <a:spcPts val="1200"/>
              </a:spcAft>
              <a:buNone/>
            </a:pPr>
            <a:r>
              <a:rPr lang="en-ZA" sz="2000">
                <a:solidFill>
                  <a:srgbClr val="FFFFFF"/>
                </a:solidFill>
                <a:latin typeface="Open Sans"/>
                <a:ea typeface="Open Sans"/>
                <a:cs typeface="Open Sans"/>
                <a:sym typeface="Open Sans"/>
              </a:rPr>
              <a:t>Presenter’s name</a:t>
            </a:r>
            <a:endParaRPr sz="2000">
              <a:solidFill>
                <a:srgbClr val="FFFFFF"/>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31"/>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00000"/>
              <a:buFont typeface="Arial"/>
              <a:buNone/>
            </a:pPr>
            <a:r>
              <a:rPr lang="en-ZA" sz="2800"/>
              <a:t>5.2.2  Assess an individual or package of policies?</a:t>
            </a:r>
            <a:endParaRPr sz="2800">
              <a:solidFill>
                <a:srgbClr val="595959"/>
              </a:solidFill>
            </a:endParaRPr>
          </a:p>
        </p:txBody>
      </p:sp>
      <p:sp>
        <p:nvSpPr>
          <p:cNvPr id="314" name="Google Shape;314;p31"/>
          <p:cNvSpPr/>
          <p:nvPr/>
        </p:nvSpPr>
        <p:spPr>
          <a:xfrm>
            <a:off x="2235973" y="3567272"/>
            <a:ext cx="5081700" cy="770100"/>
          </a:xfrm>
          <a:prstGeom prst="rightArrow">
            <a:avLst>
              <a:gd fmla="val 50000" name="adj1"/>
              <a:gd fmla="val 50000" name="adj2"/>
            </a:avLst>
          </a:prstGeom>
          <a:solidFill>
            <a:srgbClr val="FFF0DA"/>
          </a:solidFill>
          <a:ln>
            <a:noFill/>
          </a:ln>
        </p:spPr>
        <p:txBody>
          <a:bodyPr anchorCtr="0" anchor="ctr" bIns="45700" lIns="91425" spcFirstLastPara="1" rIns="91425" wrap="square" tIns="45700">
            <a:noAutofit/>
          </a:bodyPr>
          <a:lstStyle/>
          <a:p>
            <a:pPr indent="-133350" lvl="0" marL="457200" marR="0" rtl="0" algn="l">
              <a:lnSpc>
                <a:spcPct val="90000"/>
              </a:lnSpc>
              <a:spcBef>
                <a:spcPts val="0"/>
              </a:spcBef>
              <a:spcAft>
                <a:spcPts val="0"/>
              </a:spcAft>
              <a:buClr>
                <a:srgbClr val="000000"/>
              </a:buClr>
              <a:buSzPts val="1200"/>
              <a:buFont typeface="Open Sans"/>
              <a:buChar char="•"/>
            </a:pPr>
            <a:r>
              <a:rPr lang="en-ZA" sz="1200">
                <a:solidFill>
                  <a:srgbClr val="000000"/>
                </a:solidFill>
                <a:latin typeface="Open Sans"/>
                <a:ea typeface="Open Sans"/>
                <a:cs typeface="Open Sans"/>
                <a:sym typeface="Open Sans"/>
              </a:rPr>
              <a:t>Apply the criteria provided to help decide</a:t>
            </a:r>
            <a:endParaRPr sz="1200">
              <a:latin typeface="Open Sans"/>
              <a:ea typeface="Open Sans"/>
              <a:cs typeface="Open Sans"/>
              <a:sym typeface="Open Sans"/>
            </a:endParaRPr>
          </a:p>
        </p:txBody>
      </p:sp>
      <p:grpSp>
        <p:nvGrpSpPr>
          <p:cNvPr id="315" name="Google Shape;315;p31"/>
          <p:cNvGrpSpPr/>
          <p:nvPr/>
        </p:nvGrpSpPr>
        <p:grpSpPr>
          <a:xfrm>
            <a:off x="409286" y="1121966"/>
            <a:ext cx="6984189" cy="3057983"/>
            <a:chOff x="409314" y="1276216"/>
            <a:chExt cx="8234129" cy="4475970"/>
          </a:xfrm>
        </p:grpSpPr>
        <p:sp>
          <p:nvSpPr>
            <p:cNvPr id="316" name="Google Shape;316;p31"/>
            <p:cNvSpPr/>
            <p:nvPr/>
          </p:nvSpPr>
          <p:spPr>
            <a:xfrm>
              <a:off x="2849225" y="3488480"/>
              <a:ext cx="5794218" cy="1450088"/>
            </a:xfrm>
            <a:custGeom>
              <a:rect b="b" l="l" r="r" t="t"/>
              <a:pathLst>
                <a:path extrusionOk="0" h="1126282" w="5794218">
                  <a:moveTo>
                    <a:pt x="0" y="140785"/>
                  </a:moveTo>
                  <a:lnTo>
                    <a:pt x="5231077" y="140785"/>
                  </a:lnTo>
                  <a:lnTo>
                    <a:pt x="5231077" y="0"/>
                  </a:lnTo>
                  <a:lnTo>
                    <a:pt x="5794218" y="563141"/>
                  </a:lnTo>
                  <a:lnTo>
                    <a:pt x="5231077" y="1126282"/>
                  </a:lnTo>
                  <a:lnTo>
                    <a:pt x="5231077" y="985497"/>
                  </a:lnTo>
                  <a:lnTo>
                    <a:pt x="0" y="985497"/>
                  </a:lnTo>
                  <a:lnTo>
                    <a:pt x="0" y="140785"/>
                  </a:lnTo>
                  <a:close/>
                </a:path>
              </a:pathLst>
            </a:custGeom>
            <a:solidFill>
              <a:srgbClr val="FFF0DA"/>
            </a:solidFill>
            <a:ln>
              <a:noFill/>
            </a:ln>
          </p:spPr>
          <p:txBody>
            <a:bodyPr anchorCtr="0" anchor="t" bIns="152200" lIns="11425" spcFirstLastPara="1" rIns="433775" wrap="square" tIns="152200">
              <a:noAutofit/>
            </a:bodyPr>
            <a:lstStyle/>
            <a:p>
              <a:pPr indent="0" lvl="0" marL="914400" marR="0" rtl="0" algn="l">
                <a:lnSpc>
                  <a:spcPct val="90000"/>
                </a:lnSpc>
                <a:spcBef>
                  <a:spcPts val="0"/>
                </a:spcBef>
                <a:spcAft>
                  <a:spcPts val="0"/>
                </a:spcAft>
                <a:buNone/>
              </a:pPr>
              <a:r>
                <a:t/>
              </a:r>
              <a:endParaRPr sz="1200">
                <a:latin typeface="Open Sans"/>
                <a:ea typeface="Open Sans"/>
                <a:cs typeface="Open Sans"/>
                <a:sym typeface="Open Sans"/>
              </a:endParaRPr>
            </a:p>
            <a:p>
              <a:pPr indent="-133350" lvl="1" marL="365760" marR="0" rtl="0" algn="l">
                <a:lnSpc>
                  <a:spcPct val="90000"/>
                </a:lnSpc>
                <a:spcBef>
                  <a:spcPts val="0"/>
                </a:spcBef>
                <a:spcAft>
                  <a:spcPts val="0"/>
                </a:spcAft>
                <a:buClr>
                  <a:srgbClr val="000000"/>
                </a:buClr>
                <a:buSzPts val="1200"/>
                <a:buFont typeface="Open Sans"/>
                <a:buChar char="•"/>
              </a:pPr>
              <a:r>
                <a:rPr i="0" lang="en-ZA" sz="1200" u="none" cap="none" strike="noStrike">
                  <a:solidFill>
                    <a:srgbClr val="000000"/>
                  </a:solidFill>
                  <a:latin typeface="Open Sans"/>
                  <a:ea typeface="Open Sans"/>
                  <a:cs typeface="Open Sans"/>
                  <a:sym typeface="Open Sans"/>
                </a:rPr>
                <a:t>Where policy interactions exist, there can be advantages and disadvantages to assessing    the policies individually or as a package</a:t>
              </a:r>
              <a:endParaRPr sz="1200">
                <a:latin typeface="Open Sans"/>
                <a:ea typeface="Open Sans"/>
                <a:cs typeface="Open Sans"/>
                <a:sym typeface="Open Sans"/>
              </a:endParaRPr>
            </a:p>
            <a:p>
              <a:pPr indent="-57150" lvl="1" marL="171450" marR="0" rtl="0" algn="l">
                <a:lnSpc>
                  <a:spcPct val="90000"/>
                </a:lnSpc>
                <a:spcBef>
                  <a:spcPts val="600"/>
                </a:spcBef>
                <a:spcAft>
                  <a:spcPts val="0"/>
                </a:spcAft>
                <a:buClr>
                  <a:srgbClr val="000000"/>
                </a:buClr>
                <a:buSzPts val="1800"/>
                <a:buFont typeface="Arial"/>
                <a:buNone/>
              </a:pPr>
              <a:r>
                <a:t/>
              </a:r>
              <a:endParaRPr i="0" sz="1200" u="none" cap="none" strike="noStrike">
                <a:solidFill>
                  <a:srgbClr val="595959"/>
                </a:solidFill>
                <a:latin typeface="Open Sans"/>
                <a:ea typeface="Open Sans"/>
                <a:cs typeface="Open Sans"/>
                <a:sym typeface="Open Sans"/>
              </a:endParaRPr>
            </a:p>
          </p:txBody>
        </p:sp>
        <p:sp>
          <p:nvSpPr>
            <p:cNvPr id="317" name="Google Shape;317;p31"/>
            <p:cNvSpPr/>
            <p:nvPr/>
          </p:nvSpPr>
          <p:spPr>
            <a:xfrm>
              <a:off x="2818384" y="1405401"/>
              <a:ext cx="5794218" cy="1871254"/>
            </a:xfrm>
            <a:custGeom>
              <a:rect b="b" l="l" r="r" t="t"/>
              <a:pathLst>
                <a:path extrusionOk="0" h="1871254" w="5794218">
                  <a:moveTo>
                    <a:pt x="0" y="233907"/>
                  </a:moveTo>
                  <a:lnTo>
                    <a:pt x="4858591" y="233907"/>
                  </a:lnTo>
                  <a:lnTo>
                    <a:pt x="4858591" y="0"/>
                  </a:lnTo>
                  <a:lnTo>
                    <a:pt x="5794218" y="935627"/>
                  </a:lnTo>
                  <a:lnTo>
                    <a:pt x="4858591" y="1871254"/>
                  </a:lnTo>
                  <a:lnTo>
                    <a:pt x="4858591" y="1637347"/>
                  </a:lnTo>
                  <a:lnTo>
                    <a:pt x="0" y="1637347"/>
                  </a:lnTo>
                  <a:lnTo>
                    <a:pt x="0" y="233907"/>
                  </a:lnTo>
                  <a:close/>
                </a:path>
              </a:pathLst>
            </a:custGeom>
            <a:solidFill>
              <a:srgbClr val="FFF0DA"/>
            </a:solidFill>
            <a:ln>
              <a:noFill/>
            </a:ln>
          </p:spPr>
          <p:txBody>
            <a:bodyPr anchorCtr="0" anchor="t" bIns="245325" lIns="11425" spcFirstLastPara="1" rIns="713150" wrap="square" tIns="245325">
              <a:noAutofit/>
            </a:bodyPr>
            <a:lstStyle/>
            <a:p>
              <a:pPr indent="-133350" lvl="1" marL="457200" marR="0" rtl="0" algn="l">
                <a:lnSpc>
                  <a:spcPct val="90000"/>
                </a:lnSpc>
                <a:spcBef>
                  <a:spcPts val="0"/>
                </a:spcBef>
                <a:spcAft>
                  <a:spcPts val="0"/>
                </a:spcAft>
                <a:buClr>
                  <a:srgbClr val="000000"/>
                </a:buClr>
                <a:buSzPts val="1200"/>
                <a:buFont typeface="Open Sans"/>
                <a:buChar char="•"/>
              </a:pPr>
              <a:r>
                <a:rPr i="0" lang="en-ZA" sz="1200" u="none" cap="none" strike="noStrike">
                  <a:solidFill>
                    <a:srgbClr val="000000"/>
                  </a:solidFill>
                  <a:latin typeface="Open Sans"/>
                  <a:ea typeface="Open Sans"/>
                  <a:cs typeface="Open Sans"/>
                  <a:sym typeface="Open Sans"/>
                </a:rPr>
                <a:t>Identify activities targeted by the policy</a:t>
              </a:r>
              <a:endParaRPr sz="1200">
                <a:latin typeface="Open Sans"/>
                <a:ea typeface="Open Sans"/>
                <a:cs typeface="Open Sans"/>
                <a:sym typeface="Open Sans"/>
              </a:endParaRPr>
            </a:p>
            <a:p>
              <a:pPr indent="-133350" lvl="1" marL="457200" marR="0" rtl="0" algn="l">
                <a:lnSpc>
                  <a:spcPct val="90000"/>
                </a:lnSpc>
                <a:spcBef>
                  <a:spcPts val="600"/>
                </a:spcBef>
                <a:spcAft>
                  <a:spcPts val="0"/>
                </a:spcAft>
                <a:buClr>
                  <a:srgbClr val="000000"/>
                </a:buClr>
                <a:buSzPts val="1200"/>
                <a:buFont typeface="Open Sans"/>
                <a:buChar char="•"/>
              </a:pPr>
              <a:r>
                <a:rPr i="0" lang="en-ZA" sz="1200" u="none" cap="none" strike="noStrike">
                  <a:solidFill>
                    <a:srgbClr val="000000"/>
                  </a:solidFill>
                  <a:latin typeface="Open Sans"/>
                  <a:ea typeface="Open Sans"/>
                  <a:cs typeface="Open Sans"/>
                  <a:sym typeface="Open Sans"/>
                </a:rPr>
                <a:t>Identify other policies that target the same activities</a:t>
              </a:r>
              <a:endParaRPr sz="1200">
                <a:latin typeface="Open Sans"/>
                <a:ea typeface="Open Sans"/>
                <a:cs typeface="Open Sans"/>
                <a:sym typeface="Open Sans"/>
              </a:endParaRPr>
            </a:p>
            <a:p>
              <a:pPr indent="-133350" lvl="1" marL="457200" marR="0" rtl="0" algn="l">
                <a:lnSpc>
                  <a:spcPct val="90000"/>
                </a:lnSpc>
                <a:spcBef>
                  <a:spcPts val="600"/>
                </a:spcBef>
                <a:spcAft>
                  <a:spcPts val="0"/>
                </a:spcAft>
                <a:buClr>
                  <a:srgbClr val="000000"/>
                </a:buClr>
                <a:buSzPts val="1200"/>
                <a:buFont typeface="Open Sans"/>
                <a:buChar char="•"/>
              </a:pPr>
              <a:r>
                <a:rPr i="0" lang="en-ZA" sz="1200" u="none" cap="none" strike="noStrike">
                  <a:solidFill>
                    <a:srgbClr val="000000"/>
                  </a:solidFill>
                  <a:latin typeface="Open Sans"/>
                  <a:ea typeface="Open Sans"/>
                  <a:cs typeface="Open Sans"/>
                  <a:sym typeface="Open Sans"/>
                </a:rPr>
                <a:t>Assess the relationship and degree of interaction between the policies</a:t>
              </a:r>
              <a:endParaRPr sz="1200">
                <a:latin typeface="Open Sans"/>
                <a:ea typeface="Open Sans"/>
                <a:cs typeface="Open Sans"/>
                <a:sym typeface="Open Sans"/>
              </a:endParaRPr>
            </a:p>
          </p:txBody>
        </p:sp>
        <p:sp>
          <p:nvSpPr>
            <p:cNvPr id="318" name="Google Shape;318;p31"/>
            <p:cNvSpPr/>
            <p:nvPr/>
          </p:nvSpPr>
          <p:spPr>
            <a:xfrm>
              <a:off x="409314" y="1276216"/>
              <a:ext cx="2531152" cy="2131414"/>
            </a:xfrm>
            <a:custGeom>
              <a:rect b="b" l="l" r="r" t="t"/>
              <a:pathLst>
                <a:path extrusionOk="0" h="2131414" w="2531152">
                  <a:moveTo>
                    <a:pt x="0" y="355243"/>
                  </a:moveTo>
                  <a:cubicBezTo>
                    <a:pt x="0" y="159048"/>
                    <a:pt x="159048" y="0"/>
                    <a:pt x="355243" y="0"/>
                  </a:cubicBezTo>
                  <a:lnTo>
                    <a:pt x="2175909" y="0"/>
                  </a:lnTo>
                  <a:cubicBezTo>
                    <a:pt x="2372104" y="0"/>
                    <a:pt x="2531152" y="159048"/>
                    <a:pt x="2531152" y="355243"/>
                  </a:cubicBezTo>
                  <a:lnTo>
                    <a:pt x="2531152" y="1776171"/>
                  </a:lnTo>
                  <a:cubicBezTo>
                    <a:pt x="2531152" y="1972366"/>
                    <a:pt x="2372104" y="2131414"/>
                    <a:pt x="2175909" y="2131414"/>
                  </a:cubicBezTo>
                  <a:lnTo>
                    <a:pt x="355243" y="2131414"/>
                  </a:lnTo>
                  <a:cubicBezTo>
                    <a:pt x="159048" y="2131414"/>
                    <a:pt x="0" y="1972366"/>
                    <a:pt x="0" y="1776171"/>
                  </a:cubicBezTo>
                  <a:lnTo>
                    <a:pt x="0" y="355243"/>
                  </a:lnTo>
                  <a:close/>
                </a:path>
              </a:pathLst>
            </a:custGeom>
            <a:solidFill>
              <a:srgbClr val="FF8E00"/>
            </a:solidFill>
            <a:ln cap="flat" cmpd="sng" w="12700">
              <a:solidFill>
                <a:srgbClr val="FFFFFF"/>
              </a:solidFill>
              <a:prstDash val="solid"/>
              <a:miter lim="800000"/>
              <a:headEnd len="sm" w="sm" type="none"/>
              <a:tailEnd len="sm" w="sm" type="none"/>
            </a:ln>
          </p:spPr>
          <p:txBody>
            <a:bodyPr anchorCtr="0" anchor="ctr" bIns="142125" lIns="180225" spcFirstLastPara="1" rIns="180225" wrap="square" tIns="142125">
              <a:noAutofit/>
            </a:bodyPr>
            <a:lstStyle/>
            <a:p>
              <a:pPr indent="0" lvl="0" marL="0" marR="0" rtl="0" algn="ctr">
                <a:lnSpc>
                  <a:spcPct val="90000"/>
                </a:lnSpc>
                <a:spcBef>
                  <a:spcPts val="0"/>
                </a:spcBef>
                <a:spcAft>
                  <a:spcPts val="0"/>
                </a:spcAft>
                <a:buClr>
                  <a:srgbClr val="FFFFFF"/>
                </a:buClr>
                <a:buSzPts val="2000"/>
                <a:buFont typeface="Arial"/>
                <a:buNone/>
              </a:pPr>
              <a:r>
                <a:rPr b="1" lang="en-ZA" sz="1200">
                  <a:solidFill>
                    <a:srgbClr val="FFFFFF"/>
                  </a:solidFill>
                  <a:latin typeface="Open Sans"/>
                  <a:ea typeface="Open Sans"/>
                  <a:cs typeface="Open Sans"/>
                  <a:sym typeface="Open Sans"/>
                </a:rPr>
                <a:t>STEP 1: </a:t>
              </a:r>
              <a:endParaRPr sz="1200">
                <a:latin typeface="Open Sans"/>
                <a:ea typeface="Open Sans"/>
                <a:cs typeface="Open Sans"/>
                <a:sym typeface="Open Sans"/>
              </a:endParaRPr>
            </a:p>
            <a:p>
              <a:pPr indent="0" lvl="0" marL="0" marR="0" rtl="0" algn="ctr">
                <a:lnSpc>
                  <a:spcPct val="90000"/>
                </a:lnSpc>
                <a:spcBef>
                  <a:spcPts val="700"/>
                </a:spcBef>
                <a:spcAft>
                  <a:spcPts val="0"/>
                </a:spcAft>
                <a:buClr>
                  <a:srgbClr val="FFFFFF"/>
                </a:buClr>
                <a:buSzPts val="1800"/>
                <a:buFont typeface="Arial"/>
                <a:buNone/>
              </a:pPr>
              <a:r>
                <a:rPr lang="en-ZA" sz="1200">
                  <a:solidFill>
                    <a:srgbClr val="FFFFFF"/>
                  </a:solidFill>
                  <a:latin typeface="Open Sans"/>
                  <a:ea typeface="Open Sans"/>
                  <a:cs typeface="Open Sans"/>
                  <a:sym typeface="Open Sans"/>
                </a:rPr>
                <a:t>Characterise the type and degree of interaction between the policies</a:t>
              </a:r>
              <a:endParaRPr sz="1200">
                <a:latin typeface="Open Sans"/>
                <a:ea typeface="Open Sans"/>
                <a:cs typeface="Open Sans"/>
                <a:sym typeface="Open Sans"/>
              </a:endParaRPr>
            </a:p>
          </p:txBody>
        </p:sp>
        <p:sp>
          <p:nvSpPr>
            <p:cNvPr id="319" name="Google Shape;319;p31"/>
            <p:cNvSpPr/>
            <p:nvPr/>
          </p:nvSpPr>
          <p:spPr>
            <a:xfrm>
              <a:off x="409314" y="3620772"/>
              <a:ext cx="2531152" cy="2131414"/>
            </a:xfrm>
            <a:custGeom>
              <a:rect b="b" l="l" r="r" t="t"/>
              <a:pathLst>
                <a:path extrusionOk="0" h="2131414" w="2531152">
                  <a:moveTo>
                    <a:pt x="0" y="355243"/>
                  </a:moveTo>
                  <a:cubicBezTo>
                    <a:pt x="0" y="159048"/>
                    <a:pt x="159048" y="0"/>
                    <a:pt x="355243" y="0"/>
                  </a:cubicBezTo>
                  <a:lnTo>
                    <a:pt x="2175909" y="0"/>
                  </a:lnTo>
                  <a:cubicBezTo>
                    <a:pt x="2372104" y="0"/>
                    <a:pt x="2531152" y="159048"/>
                    <a:pt x="2531152" y="355243"/>
                  </a:cubicBezTo>
                  <a:lnTo>
                    <a:pt x="2531152" y="1776171"/>
                  </a:lnTo>
                  <a:cubicBezTo>
                    <a:pt x="2531152" y="1972366"/>
                    <a:pt x="2372104" y="2131414"/>
                    <a:pt x="2175909" y="2131414"/>
                  </a:cubicBezTo>
                  <a:lnTo>
                    <a:pt x="355243" y="2131414"/>
                  </a:lnTo>
                  <a:cubicBezTo>
                    <a:pt x="159048" y="2131414"/>
                    <a:pt x="0" y="1972366"/>
                    <a:pt x="0" y="1776171"/>
                  </a:cubicBezTo>
                  <a:lnTo>
                    <a:pt x="0" y="355243"/>
                  </a:lnTo>
                  <a:close/>
                </a:path>
              </a:pathLst>
            </a:custGeom>
            <a:solidFill>
              <a:srgbClr val="FF8E00"/>
            </a:solidFill>
            <a:ln cap="flat" cmpd="sng" w="12700">
              <a:solidFill>
                <a:srgbClr val="FFFFFF"/>
              </a:solidFill>
              <a:prstDash val="solid"/>
              <a:miter lim="800000"/>
              <a:headEnd len="sm" w="sm" type="none"/>
              <a:tailEnd len="sm" w="sm" type="none"/>
            </a:ln>
          </p:spPr>
          <p:txBody>
            <a:bodyPr anchorCtr="0" anchor="ctr" bIns="142125" lIns="180225" spcFirstLastPara="1" rIns="180225" wrap="square" tIns="142125">
              <a:noAutofit/>
            </a:bodyPr>
            <a:lstStyle/>
            <a:p>
              <a:pPr indent="0" lvl="0" marL="0" marR="0" rtl="0" algn="ctr">
                <a:lnSpc>
                  <a:spcPct val="90000"/>
                </a:lnSpc>
                <a:spcBef>
                  <a:spcPts val="0"/>
                </a:spcBef>
                <a:spcAft>
                  <a:spcPts val="0"/>
                </a:spcAft>
                <a:buClr>
                  <a:srgbClr val="FFFFFF"/>
                </a:buClr>
                <a:buSzPts val="2000"/>
                <a:buFont typeface="Arial"/>
                <a:buNone/>
              </a:pPr>
              <a:r>
                <a:rPr b="1" lang="en-ZA" sz="1200">
                  <a:solidFill>
                    <a:srgbClr val="FFFFFF"/>
                  </a:solidFill>
                  <a:latin typeface="Open Sans"/>
                  <a:ea typeface="Open Sans"/>
                  <a:cs typeface="Open Sans"/>
                  <a:sym typeface="Open Sans"/>
                </a:rPr>
                <a:t>STEP 2: </a:t>
              </a:r>
              <a:endParaRPr sz="1200">
                <a:latin typeface="Open Sans"/>
                <a:ea typeface="Open Sans"/>
                <a:cs typeface="Open Sans"/>
                <a:sym typeface="Open Sans"/>
              </a:endParaRPr>
            </a:p>
            <a:p>
              <a:pPr indent="0" lvl="0" marL="0" marR="0" rtl="0" algn="ctr">
                <a:lnSpc>
                  <a:spcPct val="90000"/>
                </a:lnSpc>
                <a:spcBef>
                  <a:spcPts val="700"/>
                </a:spcBef>
                <a:spcAft>
                  <a:spcPts val="0"/>
                </a:spcAft>
                <a:buClr>
                  <a:srgbClr val="FFFFFF"/>
                </a:buClr>
                <a:buSzPts val="1800"/>
                <a:buFont typeface="Arial"/>
                <a:buNone/>
              </a:pPr>
              <a:r>
                <a:rPr lang="en-ZA" sz="1200">
                  <a:solidFill>
                    <a:srgbClr val="FFFFFF"/>
                  </a:solidFill>
                  <a:latin typeface="Open Sans"/>
                  <a:ea typeface="Open Sans"/>
                  <a:cs typeface="Open Sans"/>
                  <a:sym typeface="Open Sans"/>
                </a:rPr>
                <a:t>Apply criteria to </a:t>
              </a:r>
              <a:br>
                <a:rPr lang="en-ZA" sz="1200">
                  <a:solidFill>
                    <a:srgbClr val="FFFFFF"/>
                  </a:solidFill>
                  <a:latin typeface="Open Sans"/>
                  <a:ea typeface="Open Sans"/>
                  <a:cs typeface="Open Sans"/>
                  <a:sym typeface="Open Sans"/>
                </a:rPr>
              </a:br>
              <a:r>
                <a:rPr lang="en-ZA" sz="1200">
                  <a:solidFill>
                    <a:srgbClr val="FFFFFF"/>
                  </a:solidFill>
                  <a:latin typeface="Open Sans"/>
                  <a:ea typeface="Open Sans"/>
                  <a:cs typeface="Open Sans"/>
                  <a:sym typeface="Open Sans"/>
                </a:rPr>
                <a:t>determine whether to assess an individual policy or a package of policies</a:t>
              </a:r>
              <a:endParaRPr sz="1200">
                <a:latin typeface="Open Sans"/>
                <a:ea typeface="Open Sans"/>
                <a:cs typeface="Open Sans"/>
                <a:sym typeface="Open Sans"/>
              </a:endParaRPr>
            </a:p>
          </p:txBody>
        </p:sp>
      </p:grpSp>
      <p:sp>
        <p:nvSpPr>
          <p:cNvPr id="320" name="Google Shape;320;p31">
            <a:hlinkClick action="ppaction://hlinksldjump" r:id="rId3"/>
          </p:cNvPr>
          <p:cNvSpPr/>
          <p:nvPr/>
        </p:nvSpPr>
        <p:spPr>
          <a:xfrm rot="2700000">
            <a:off x="7114368" y="3606991"/>
            <a:ext cx="721249" cy="372504"/>
          </a:xfrm>
          <a:prstGeom prst="roundRect">
            <a:avLst>
              <a:gd fmla="val 16667" name="adj"/>
            </a:avLst>
          </a:prstGeom>
          <a:solidFill>
            <a:schemeClr val="accent5"/>
          </a:solidFill>
          <a:ln cap="flat" cmpd="sng" w="9525">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None/>
            </a:pPr>
            <a:r>
              <a:rPr lang="en-ZA" sz="800">
                <a:solidFill>
                  <a:srgbClr val="FFFFFF"/>
                </a:solidFill>
                <a:latin typeface="Arial"/>
                <a:ea typeface="Arial"/>
                <a:cs typeface="Arial"/>
                <a:sym typeface="Arial"/>
              </a:rPr>
              <a:t>Example</a:t>
            </a:r>
            <a:endParaRPr/>
          </a:p>
        </p:txBody>
      </p:sp>
      <p:sp>
        <p:nvSpPr>
          <p:cNvPr id="321" name="Google Shape;321;p31">
            <a:hlinkClick action="ppaction://hlinksldjump" r:id="rId4"/>
          </p:cNvPr>
          <p:cNvSpPr/>
          <p:nvPr/>
        </p:nvSpPr>
        <p:spPr>
          <a:xfrm rot="2700000">
            <a:off x="7114377" y="2626233"/>
            <a:ext cx="721249" cy="372504"/>
          </a:xfrm>
          <a:prstGeom prst="roundRect">
            <a:avLst>
              <a:gd fmla="val 16667" name="adj"/>
            </a:avLst>
          </a:prstGeom>
          <a:solidFill>
            <a:schemeClr val="accent5"/>
          </a:solidFill>
          <a:ln cap="flat" cmpd="sng" w="9525">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None/>
            </a:pPr>
            <a:r>
              <a:rPr lang="en-ZA" sz="800">
                <a:solidFill>
                  <a:srgbClr val="FFFFFF"/>
                </a:solidFill>
                <a:latin typeface="Arial"/>
                <a:ea typeface="Arial"/>
                <a:cs typeface="Arial"/>
                <a:sym typeface="Arial"/>
              </a:rPr>
              <a:t>Example</a:t>
            </a:r>
            <a:endParaRPr/>
          </a:p>
        </p:txBody>
      </p:sp>
      <p:sp>
        <p:nvSpPr>
          <p:cNvPr id="322" name="Google Shape;322;p31"/>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323" name="Google Shape;323;p31"/>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324" name="Google Shape;324;p31">
            <a:hlinkClick action="ppaction://hlinksldjump" r:id="rId5"/>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325" name="Google Shape;325;p31">
            <a:hlinkClick action="ppaction://hlinksldjump" r:id="rId6"/>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32"/>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2800"/>
              <a:buFont typeface="Arial"/>
              <a:buNone/>
            </a:pPr>
            <a:r>
              <a:rPr lang="en-ZA" sz="2800"/>
              <a:t>5.3 Choose ex-ante or ex-post assessment</a:t>
            </a:r>
            <a:endParaRPr sz="2800">
              <a:solidFill>
                <a:srgbClr val="595959"/>
              </a:solidFill>
            </a:endParaRPr>
          </a:p>
        </p:txBody>
      </p:sp>
      <p:sp>
        <p:nvSpPr>
          <p:cNvPr id="332" name="Google Shape;332;p32"/>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333" name="Google Shape;333;p32"/>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334" name="Google Shape;334;p32">
            <a:hlinkClick action="ppaction://hlinksldjump" r:id="rId3"/>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335" name="Google Shape;335;p32">
            <a:hlinkClick action="ppaction://hlinksldjump" r:id="rId4"/>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336" name="Google Shape;336;p32"/>
          <p:cNvSpPr/>
          <p:nvPr/>
        </p:nvSpPr>
        <p:spPr>
          <a:xfrm>
            <a:off x="3474004" y="3439982"/>
            <a:ext cx="2196000" cy="895200"/>
          </a:xfrm>
          <a:prstGeom prst="rect">
            <a:avLst/>
          </a:prstGeom>
          <a:solidFill>
            <a:srgbClr val="C57E1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242852"/>
              </a:buClr>
              <a:buSzPts val="1400"/>
              <a:buFont typeface="Arial"/>
              <a:buNone/>
            </a:pPr>
            <a:r>
              <a:rPr i="0" lang="en-ZA" sz="1000" u="none" cap="none" strike="noStrike">
                <a:solidFill>
                  <a:srgbClr val="FAFAFA"/>
                </a:solidFill>
                <a:latin typeface="Open Sans"/>
                <a:ea typeface="Open Sans"/>
                <a:cs typeface="Open Sans"/>
                <a:sym typeface="Open Sans"/>
              </a:rPr>
              <a:t>Policy</a:t>
            </a:r>
            <a:r>
              <a:rPr b="1" i="0" lang="en-ZA" sz="1000" u="none" cap="none" strike="noStrike">
                <a:solidFill>
                  <a:srgbClr val="FAFAFA"/>
                </a:solidFill>
                <a:latin typeface="Open Sans"/>
                <a:ea typeface="Open Sans"/>
                <a:cs typeface="Open Sans"/>
                <a:sym typeface="Open Sans"/>
              </a:rPr>
              <a:t> under implementation</a:t>
            </a:r>
            <a:endParaRPr sz="1000">
              <a:solidFill>
                <a:srgbClr val="FAFAFA"/>
              </a:solidFill>
              <a:latin typeface="Open Sans"/>
              <a:ea typeface="Open Sans"/>
              <a:cs typeface="Open Sans"/>
              <a:sym typeface="Open Sans"/>
            </a:endParaRPr>
          </a:p>
          <a:p>
            <a:pPr indent="0" lvl="0" marL="0" marR="0" rtl="0" algn="ctr">
              <a:lnSpc>
                <a:spcPct val="100000"/>
              </a:lnSpc>
              <a:spcBef>
                <a:spcPts val="600"/>
              </a:spcBef>
              <a:spcAft>
                <a:spcPts val="0"/>
              </a:spcAft>
              <a:buClr>
                <a:srgbClr val="242852"/>
              </a:buClr>
              <a:buSzPts val="1400"/>
              <a:buFont typeface="Arial"/>
              <a:buNone/>
            </a:pPr>
            <a:r>
              <a:rPr i="0" lang="en-ZA" sz="1000" cap="none" strike="noStrike">
                <a:solidFill>
                  <a:srgbClr val="FAFAFA"/>
                </a:solidFill>
                <a:latin typeface="Open Sans"/>
                <a:ea typeface="Open Sans"/>
                <a:cs typeface="Open Sans"/>
                <a:sym typeface="Open Sans"/>
              </a:rPr>
              <a:t>Objective is to </a:t>
            </a:r>
            <a:r>
              <a:rPr i="0" lang="en-ZA" sz="1000" u="none" cap="none" strike="noStrike">
                <a:solidFill>
                  <a:srgbClr val="FAFAFA"/>
                </a:solidFill>
                <a:latin typeface="Open Sans"/>
                <a:ea typeface="Open Sans"/>
                <a:cs typeface="Open Sans"/>
                <a:sym typeface="Open Sans"/>
              </a:rPr>
              <a:t>estimate both the </a:t>
            </a:r>
            <a:r>
              <a:rPr b="1" i="0" lang="en-ZA" sz="1000" u="none" cap="none" strike="noStrike">
                <a:solidFill>
                  <a:srgbClr val="FAFAFA"/>
                </a:solidFill>
                <a:latin typeface="Open Sans"/>
                <a:ea typeface="Open Sans"/>
                <a:cs typeface="Open Sans"/>
                <a:sym typeface="Open Sans"/>
              </a:rPr>
              <a:t>past and the future impacts</a:t>
            </a:r>
            <a:endParaRPr sz="1000">
              <a:solidFill>
                <a:srgbClr val="FAFAFA"/>
              </a:solidFill>
              <a:latin typeface="Open Sans"/>
              <a:ea typeface="Open Sans"/>
              <a:cs typeface="Open Sans"/>
              <a:sym typeface="Open Sans"/>
            </a:endParaRPr>
          </a:p>
        </p:txBody>
      </p:sp>
      <p:sp>
        <p:nvSpPr>
          <p:cNvPr id="337" name="Google Shape;337;p32"/>
          <p:cNvSpPr/>
          <p:nvPr/>
        </p:nvSpPr>
        <p:spPr>
          <a:xfrm>
            <a:off x="1216987" y="3446625"/>
            <a:ext cx="2196000" cy="888600"/>
          </a:xfrm>
          <a:prstGeom prst="rect">
            <a:avLst/>
          </a:prstGeom>
          <a:solidFill>
            <a:srgbClr val="000A3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i="0" lang="en-ZA" sz="1000" u="none" cap="none" strike="noStrike">
                <a:solidFill>
                  <a:srgbClr val="FAFAFA"/>
                </a:solidFill>
                <a:latin typeface="Open Sans"/>
                <a:ea typeface="Open Sans"/>
                <a:cs typeface="Open Sans"/>
                <a:sym typeface="Open Sans"/>
              </a:rPr>
              <a:t>Policy </a:t>
            </a:r>
            <a:r>
              <a:rPr b="1" lang="en-ZA" sz="1000">
                <a:solidFill>
                  <a:srgbClr val="FAFAFA"/>
                </a:solidFill>
                <a:latin typeface="Open Sans"/>
                <a:ea typeface="Open Sans"/>
                <a:cs typeface="Open Sans"/>
                <a:sym typeface="Open Sans"/>
              </a:rPr>
              <a:t>not yet implemented</a:t>
            </a:r>
            <a:endParaRPr b="1" i="0" sz="1000" u="none" cap="none" strike="noStrike">
              <a:solidFill>
                <a:srgbClr val="FAFAFA"/>
              </a:solidFill>
              <a:latin typeface="Open Sans"/>
              <a:ea typeface="Open Sans"/>
              <a:cs typeface="Open Sans"/>
              <a:sym typeface="Open Sans"/>
            </a:endParaRPr>
          </a:p>
          <a:p>
            <a:pPr indent="0" lvl="0" marL="0" marR="0" rtl="0" algn="ctr">
              <a:lnSpc>
                <a:spcPct val="100000"/>
              </a:lnSpc>
              <a:spcBef>
                <a:spcPts val="600"/>
              </a:spcBef>
              <a:spcAft>
                <a:spcPts val="0"/>
              </a:spcAft>
              <a:buNone/>
            </a:pPr>
            <a:r>
              <a:rPr i="0" lang="en-ZA" sz="1000" cap="none" strike="noStrike">
                <a:solidFill>
                  <a:srgbClr val="FAFAFA"/>
                </a:solidFill>
                <a:latin typeface="Open Sans"/>
                <a:ea typeface="Open Sans"/>
                <a:cs typeface="Open Sans"/>
                <a:sym typeface="Open Sans"/>
              </a:rPr>
              <a:t>Objective is to estimate </a:t>
            </a:r>
            <a:r>
              <a:rPr i="0" lang="en-ZA" sz="1000" u="none" cap="none" strike="noStrike">
                <a:solidFill>
                  <a:srgbClr val="FAFAFA"/>
                </a:solidFill>
                <a:latin typeface="Open Sans"/>
                <a:ea typeface="Open Sans"/>
                <a:cs typeface="Open Sans"/>
                <a:sym typeface="Open Sans"/>
              </a:rPr>
              <a:t>the expected </a:t>
            </a:r>
            <a:r>
              <a:rPr b="1" i="0" lang="en-ZA" sz="1000" u="none" cap="none" strike="noStrike">
                <a:solidFill>
                  <a:srgbClr val="FAFAFA"/>
                </a:solidFill>
                <a:latin typeface="Open Sans"/>
                <a:ea typeface="Open Sans"/>
                <a:cs typeface="Open Sans"/>
                <a:sym typeface="Open Sans"/>
              </a:rPr>
              <a:t>impacts in the future</a:t>
            </a:r>
            <a:endParaRPr sz="1000">
              <a:solidFill>
                <a:srgbClr val="FAFAFA"/>
              </a:solidFill>
              <a:latin typeface="Open Sans"/>
              <a:ea typeface="Open Sans"/>
              <a:cs typeface="Open Sans"/>
              <a:sym typeface="Open Sans"/>
            </a:endParaRPr>
          </a:p>
        </p:txBody>
      </p:sp>
      <p:sp>
        <p:nvSpPr>
          <p:cNvPr id="338" name="Google Shape;338;p32"/>
          <p:cNvSpPr/>
          <p:nvPr/>
        </p:nvSpPr>
        <p:spPr>
          <a:xfrm>
            <a:off x="5731021" y="3439982"/>
            <a:ext cx="2196000" cy="895200"/>
          </a:xfrm>
          <a:prstGeom prst="rect">
            <a:avLst/>
          </a:prstGeom>
          <a:solidFill>
            <a:srgbClr val="FF8E00"/>
          </a:solidFill>
          <a:ln cap="flat" cmpd="sng" w="19050">
            <a:solidFill>
              <a:srgbClr val="F8E6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242852"/>
              </a:buClr>
              <a:buSzPts val="1400"/>
              <a:buFont typeface="Arial"/>
              <a:buNone/>
            </a:pPr>
            <a:r>
              <a:rPr i="0" lang="en-ZA" sz="1000" u="none" cap="none" strike="noStrike">
                <a:solidFill>
                  <a:srgbClr val="FAFAFA"/>
                </a:solidFill>
                <a:latin typeface="Open Sans"/>
                <a:ea typeface="Open Sans"/>
                <a:cs typeface="Open Sans"/>
                <a:sym typeface="Open Sans"/>
              </a:rPr>
              <a:t>Policy</a:t>
            </a:r>
            <a:r>
              <a:rPr b="1" i="0" lang="en-ZA" sz="1000" u="none" cap="none" strike="noStrike">
                <a:solidFill>
                  <a:srgbClr val="FAFAFA"/>
                </a:solidFill>
                <a:latin typeface="Open Sans"/>
                <a:ea typeface="Open Sans"/>
                <a:cs typeface="Open Sans"/>
                <a:sym typeface="Open Sans"/>
              </a:rPr>
              <a:t> under implementation</a:t>
            </a:r>
            <a:endParaRPr sz="1000">
              <a:solidFill>
                <a:srgbClr val="FAFAFA"/>
              </a:solidFill>
              <a:latin typeface="Open Sans"/>
              <a:ea typeface="Open Sans"/>
              <a:cs typeface="Open Sans"/>
              <a:sym typeface="Open Sans"/>
            </a:endParaRPr>
          </a:p>
          <a:p>
            <a:pPr indent="0" lvl="0" marL="0" marR="0" rtl="0" algn="ctr">
              <a:lnSpc>
                <a:spcPct val="100000"/>
              </a:lnSpc>
              <a:spcBef>
                <a:spcPts val="600"/>
              </a:spcBef>
              <a:spcAft>
                <a:spcPts val="0"/>
              </a:spcAft>
              <a:buClr>
                <a:srgbClr val="242852"/>
              </a:buClr>
              <a:buSzPts val="1400"/>
              <a:buFont typeface="Arial"/>
              <a:buNone/>
            </a:pPr>
            <a:r>
              <a:rPr i="0" lang="en-ZA" sz="1000" cap="none" strike="noStrike">
                <a:solidFill>
                  <a:srgbClr val="FAFAFA"/>
                </a:solidFill>
                <a:latin typeface="Open Sans"/>
                <a:ea typeface="Open Sans"/>
                <a:cs typeface="Open Sans"/>
                <a:sym typeface="Open Sans"/>
              </a:rPr>
              <a:t>Objective is </a:t>
            </a:r>
            <a:r>
              <a:rPr i="0" lang="en-ZA" sz="1000" u="none" cap="none" strike="noStrike">
                <a:solidFill>
                  <a:srgbClr val="FAFAFA"/>
                </a:solidFill>
                <a:latin typeface="Open Sans"/>
                <a:ea typeface="Open Sans"/>
                <a:cs typeface="Open Sans"/>
                <a:sym typeface="Open Sans"/>
              </a:rPr>
              <a:t>to estimate the </a:t>
            </a:r>
            <a:r>
              <a:rPr b="1" i="0" lang="en-ZA" sz="1000" u="none" cap="none" strike="noStrike">
                <a:solidFill>
                  <a:srgbClr val="FAFAFA"/>
                </a:solidFill>
                <a:latin typeface="Open Sans"/>
                <a:ea typeface="Open Sans"/>
                <a:cs typeface="Open Sans"/>
                <a:sym typeface="Open Sans"/>
              </a:rPr>
              <a:t>impacts of the policy to date</a:t>
            </a:r>
            <a:endParaRPr sz="1000">
              <a:solidFill>
                <a:srgbClr val="FAFAFA"/>
              </a:solidFill>
              <a:latin typeface="Open Sans"/>
              <a:ea typeface="Open Sans"/>
              <a:cs typeface="Open Sans"/>
              <a:sym typeface="Open Sans"/>
            </a:endParaRPr>
          </a:p>
        </p:txBody>
      </p:sp>
      <p:cxnSp>
        <p:nvCxnSpPr>
          <p:cNvPr id="339" name="Google Shape;339;p32"/>
          <p:cNvCxnSpPr>
            <a:stCxn id="340" idx="2"/>
          </p:cNvCxnSpPr>
          <p:nvPr/>
        </p:nvCxnSpPr>
        <p:spPr>
          <a:xfrm flipH="1">
            <a:off x="2106675" y="2114550"/>
            <a:ext cx="704700" cy="1321800"/>
          </a:xfrm>
          <a:prstGeom prst="straightConnector1">
            <a:avLst/>
          </a:prstGeom>
          <a:noFill/>
          <a:ln cap="flat" cmpd="sng" w="19050">
            <a:solidFill>
              <a:srgbClr val="09294E"/>
            </a:solidFill>
            <a:prstDash val="solid"/>
            <a:miter lim="800000"/>
            <a:headEnd len="sm" w="sm" type="none"/>
            <a:tailEnd len="sm" w="sm" type="none"/>
          </a:ln>
        </p:spPr>
      </p:cxnSp>
      <p:cxnSp>
        <p:nvCxnSpPr>
          <p:cNvPr id="341" name="Google Shape;341;p32"/>
          <p:cNvCxnSpPr>
            <a:stCxn id="338" idx="0"/>
            <a:endCxn id="342" idx="6"/>
          </p:cNvCxnSpPr>
          <p:nvPr/>
        </p:nvCxnSpPr>
        <p:spPr>
          <a:xfrm rot="10800000">
            <a:off x="6180721" y="2114582"/>
            <a:ext cx="648300" cy="1325400"/>
          </a:xfrm>
          <a:prstGeom prst="straightConnector1">
            <a:avLst/>
          </a:prstGeom>
          <a:noFill/>
          <a:ln cap="flat" cmpd="sng" w="19050">
            <a:solidFill>
              <a:srgbClr val="09294E"/>
            </a:solidFill>
            <a:prstDash val="solid"/>
            <a:miter lim="800000"/>
            <a:headEnd len="sm" w="sm" type="none"/>
            <a:tailEnd len="sm" w="sm" type="none"/>
          </a:ln>
        </p:spPr>
      </p:cxnSp>
      <p:sp>
        <p:nvSpPr>
          <p:cNvPr id="340" name="Google Shape;340;p32"/>
          <p:cNvSpPr/>
          <p:nvPr/>
        </p:nvSpPr>
        <p:spPr>
          <a:xfrm>
            <a:off x="2811375" y="1060050"/>
            <a:ext cx="2196000" cy="2109000"/>
          </a:xfrm>
          <a:prstGeom prst="ellipse">
            <a:avLst/>
          </a:prstGeom>
          <a:solidFill>
            <a:srgbClr val="000A3A">
              <a:alpha val="6704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242852"/>
              </a:solidFill>
              <a:latin typeface="Arial"/>
              <a:ea typeface="Arial"/>
              <a:cs typeface="Arial"/>
              <a:sym typeface="Arial"/>
            </a:endParaRPr>
          </a:p>
        </p:txBody>
      </p:sp>
      <p:sp>
        <p:nvSpPr>
          <p:cNvPr id="342" name="Google Shape;342;p32"/>
          <p:cNvSpPr/>
          <p:nvPr/>
        </p:nvSpPr>
        <p:spPr>
          <a:xfrm>
            <a:off x="3984575" y="1060050"/>
            <a:ext cx="2196000" cy="2109000"/>
          </a:xfrm>
          <a:prstGeom prst="ellipse">
            <a:avLst/>
          </a:prstGeom>
          <a:solidFill>
            <a:srgbClr val="FF8E00">
              <a:alpha val="69270"/>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242852"/>
              </a:solidFill>
              <a:latin typeface="Arial"/>
              <a:ea typeface="Arial"/>
              <a:cs typeface="Arial"/>
              <a:sym typeface="Arial"/>
            </a:endParaRPr>
          </a:p>
        </p:txBody>
      </p:sp>
      <p:sp>
        <p:nvSpPr>
          <p:cNvPr id="343" name="Google Shape;343;p32"/>
          <p:cNvSpPr/>
          <p:nvPr/>
        </p:nvSpPr>
        <p:spPr>
          <a:xfrm>
            <a:off x="2811365" y="1984263"/>
            <a:ext cx="1200300" cy="3693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ZA" sz="1200">
                <a:solidFill>
                  <a:srgbClr val="FAFAFA"/>
                </a:solidFill>
                <a:latin typeface="Open Sans"/>
                <a:ea typeface="Open Sans"/>
                <a:cs typeface="Open Sans"/>
                <a:sym typeface="Open Sans"/>
              </a:rPr>
              <a:t>EX-ANTE</a:t>
            </a:r>
            <a:endParaRPr b="1" sz="1200">
              <a:solidFill>
                <a:srgbClr val="FAFAFA"/>
              </a:solidFill>
              <a:latin typeface="Open Sans"/>
              <a:ea typeface="Open Sans"/>
              <a:cs typeface="Open Sans"/>
              <a:sym typeface="Open Sans"/>
            </a:endParaRPr>
          </a:p>
        </p:txBody>
      </p:sp>
      <p:sp>
        <p:nvSpPr>
          <p:cNvPr id="344" name="Google Shape;344;p32"/>
          <p:cNvSpPr/>
          <p:nvPr/>
        </p:nvSpPr>
        <p:spPr>
          <a:xfrm>
            <a:off x="4980265" y="1984263"/>
            <a:ext cx="1200300" cy="3693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ZA" sz="1200">
                <a:solidFill>
                  <a:srgbClr val="FAFAFA"/>
                </a:solidFill>
                <a:latin typeface="Open Sans"/>
                <a:ea typeface="Open Sans"/>
                <a:cs typeface="Open Sans"/>
                <a:sym typeface="Open Sans"/>
              </a:rPr>
              <a:t>EX-POST</a:t>
            </a:r>
            <a:endParaRPr b="1" sz="1200">
              <a:solidFill>
                <a:srgbClr val="FAFAFA"/>
              </a:solidFill>
              <a:latin typeface="Open Sans"/>
              <a:ea typeface="Open Sans"/>
              <a:cs typeface="Open Sans"/>
              <a:sym typeface="Open Sans"/>
            </a:endParaRPr>
          </a:p>
        </p:txBody>
      </p:sp>
      <p:sp>
        <p:nvSpPr>
          <p:cNvPr id="345" name="Google Shape;345;p32"/>
          <p:cNvSpPr/>
          <p:nvPr/>
        </p:nvSpPr>
        <p:spPr>
          <a:xfrm>
            <a:off x="3895740" y="1984263"/>
            <a:ext cx="1200300" cy="3693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ZA" sz="1200">
                <a:solidFill>
                  <a:srgbClr val="FAFAFA"/>
                </a:solidFill>
                <a:latin typeface="Open Sans"/>
                <a:ea typeface="Open Sans"/>
                <a:cs typeface="Open Sans"/>
                <a:sym typeface="Open Sans"/>
              </a:rPr>
              <a:t>COMBINED</a:t>
            </a:r>
            <a:endParaRPr b="1" sz="1200">
              <a:solidFill>
                <a:srgbClr val="FAFAFA"/>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33"/>
          <p:cNvSpPr txBox="1"/>
          <p:nvPr/>
        </p:nvSpPr>
        <p:spPr>
          <a:xfrm>
            <a:off x="311700" y="216425"/>
            <a:ext cx="8520600" cy="5727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ZA" sz="2800">
                <a:solidFill>
                  <a:srgbClr val="9D97F0"/>
                </a:solidFill>
                <a:latin typeface="Open Sans"/>
                <a:ea typeface="Open Sans"/>
                <a:cs typeface="Open Sans"/>
                <a:sym typeface="Open Sans"/>
              </a:rPr>
              <a:t>Part II: Analysis map</a:t>
            </a:r>
            <a:endParaRPr b="1" sz="2800">
              <a:solidFill>
                <a:srgbClr val="9D97F0"/>
              </a:solidFill>
              <a:latin typeface="Open Sans"/>
              <a:ea typeface="Open Sans"/>
              <a:cs typeface="Open Sans"/>
              <a:sym typeface="Open Sans"/>
            </a:endParaRPr>
          </a:p>
        </p:txBody>
      </p:sp>
      <p:sp>
        <p:nvSpPr>
          <p:cNvPr id="352" name="Google Shape;352;p33"/>
          <p:cNvSpPr txBox="1"/>
          <p:nvPr/>
        </p:nvSpPr>
        <p:spPr>
          <a:xfrm>
            <a:off x="311700" y="757500"/>
            <a:ext cx="6735600" cy="750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1800">
                <a:solidFill>
                  <a:srgbClr val="000A3A"/>
                </a:solidFill>
                <a:latin typeface="Open Sans"/>
                <a:ea typeface="Open Sans"/>
                <a:cs typeface="Open Sans"/>
                <a:sym typeface="Open Sans"/>
              </a:rPr>
              <a:t>Part II: Defining the assessment </a:t>
            </a:r>
            <a:endParaRPr sz="1800">
              <a:solidFill>
                <a:srgbClr val="000A3A"/>
              </a:solidFill>
              <a:latin typeface="Open Sans"/>
              <a:ea typeface="Open Sans"/>
              <a:cs typeface="Open Sans"/>
              <a:sym typeface="Open Sans"/>
            </a:endParaRPr>
          </a:p>
        </p:txBody>
      </p:sp>
      <p:sp>
        <p:nvSpPr>
          <p:cNvPr id="353" name="Google Shape;353;p33"/>
          <p:cNvSpPr/>
          <p:nvPr/>
        </p:nvSpPr>
        <p:spPr>
          <a:xfrm>
            <a:off x="364650" y="1369900"/>
            <a:ext cx="3489000" cy="3650700"/>
          </a:xfrm>
          <a:prstGeom prst="rect">
            <a:avLst/>
          </a:prstGeom>
          <a:solidFill>
            <a:srgbClr val="A5A5A5"/>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33"/>
          <p:cNvSpPr/>
          <p:nvPr/>
        </p:nvSpPr>
        <p:spPr>
          <a:xfrm>
            <a:off x="3991975" y="1369900"/>
            <a:ext cx="4787400" cy="3650700"/>
          </a:xfrm>
          <a:prstGeom prst="rect">
            <a:avLst/>
          </a:prstGeom>
          <a:solidFill>
            <a:srgbClr val="9D97F0"/>
          </a:solidFill>
          <a:ln cap="flat" cmpd="sng" w="38100">
            <a:solidFill>
              <a:srgbClr val="FF8E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33"/>
          <p:cNvSpPr txBox="1"/>
          <p:nvPr/>
        </p:nvSpPr>
        <p:spPr>
          <a:xfrm>
            <a:off x="448750" y="1508100"/>
            <a:ext cx="25914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5</a:t>
            </a:r>
            <a:r>
              <a:rPr lang="en-ZA" sz="1200">
                <a:solidFill>
                  <a:srgbClr val="FFFFFF"/>
                </a:solidFill>
                <a:latin typeface="Open Sans"/>
                <a:ea typeface="Open Sans"/>
                <a:cs typeface="Open Sans"/>
                <a:sym typeface="Open Sans"/>
              </a:rPr>
              <a:t>: Describing the policy </a:t>
            </a:r>
            <a:endParaRPr sz="1200">
              <a:solidFill>
                <a:srgbClr val="FFFFFF"/>
              </a:solidFill>
              <a:latin typeface="Open Sans"/>
              <a:ea typeface="Open Sans"/>
              <a:cs typeface="Open Sans"/>
              <a:sym typeface="Open Sans"/>
            </a:endParaRPr>
          </a:p>
        </p:txBody>
      </p:sp>
      <p:sp>
        <p:nvSpPr>
          <p:cNvPr id="356" name="Google Shape;356;p33"/>
          <p:cNvSpPr txBox="1"/>
          <p:nvPr/>
        </p:nvSpPr>
        <p:spPr>
          <a:xfrm>
            <a:off x="4037550" y="1508100"/>
            <a:ext cx="40203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6</a:t>
            </a:r>
            <a:r>
              <a:rPr lang="en-ZA" sz="1200">
                <a:solidFill>
                  <a:srgbClr val="FFFFFF"/>
                </a:solidFill>
                <a:latin typeface="Open Sans"/>
                <a:ea typeface="Open Sans"/>
                <a:cs typeface="Open Sans"/>
                <a:sym typeface="Open Sans"/>
              </a:rPr>
              <a:t>: Identifying the impacts</a:t>
            </a:r>
            <a:endParaRPr sz="1200">
              <a:solidFill>
                <a:srgbClr val="FFFFFF"/>
              </a:solidFill>
              <a:latin typeface="Open Sans"/>
              <a:ea typeface="Open Sans"/>
              <a:cs typeface="Open Sans"/>
              <a:sym typeface="Open Sans"/>
            </a:endParaRPr>
          </a:p>
        </p:txBody>
      </p:sp>
      <p:sp>
        <p:nvSpPr>
          <p:cNvPr id="357" name="Google Shape;357;p33"/>
          <p:cNvSpPr/>
          <p:nvPr/>
        </p:nvSpPr>
        <p:spPr>
          <a:xfrm>
            <a:off x="517050" y="1966275"/>
            <a:ext cx="993300" cy="2946900"/>
          </a:xfrm>
          <a:prstGeom prst="rect">
            <a:avLst/>
          </a:prstGeom>
          <a:solidFill>
            <a:srgbClr val="E3E3E3"/>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33"/>
          <p:cNvSpPr/>
          <p:nvPr/>
        </p:nvSpPr>
        <p:spPr>
          <a:xfrm>
            <a:off x="1604300" y="1966275"/>
            <a:ext cx="993300" cy="2946900"/>
          </a:xfrm>
          <a:prstGeom prst="rect">
            <a:avLst/>
          </a:prstGeom>
          <a:solidFill>
            <a:srgbClr val="E3E3E3"/>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33"/>
          <p:cNvSpPr/>
          <p:nvPr/>
        </p:nvSpPr>
        <p:spPr>
          <a:xfrm>
            <a:off x="2691525" y="1966275"/>
            <a:ext cx="993300" cy="2946900"/>
          </a:xfrm>
          <a:prstGeom prst="rect">
            <a:avLst/>
          </a:prstGeom>
          <a:solidFill>
            <a:srgbClr val="E3E3E3"/>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33"/>
          <p:cNvSpPr/>
          <p:nvPr/>
        </p:nvSpPr>
        <p:spPr>
          <a:xfrm>
            <a:off x="4234913"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33"/>
          <p:cNvSpPr/>
          <p:nvPr/>
        </p:nvSpPr>
        <p:spPr>
          <a:xfrm>
            <a:off x="5350025"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33"/>
          <p:cNvSpPr/>
          <p:nvPr/>
        </p:nvSpPr>
        <p:spPr>
          <a:xfrm>
            <a:off x="6464800"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33"/>
          <p:cNvSpPr/>
          <p:nvPr/>
        </p:nvSpPr>
        <p:spPr>
          <a:xfrm>
            <a:off x="7579574"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33"/>
          <p:cNvSpPr txBox="1"/>
          <p:nvPr/>
        </p:nvSpPr>
        <p:spPr>
          <a:xfrm>
            <a:off x="575550" y="2059675"/>
            <a:ext cx="934800" cy="444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Describe the policy</a:t>
            </a:r>
            <a:endParaRPr sz="800">
              <a:solidFill>
                <a:srgbClr val="000A3A"/>
              </a:solidFill>
              <a:latin typeface="Open Sans"/>
              <a:ea typeface="Open Sans"/>
              <a:cs typeface="Open Sans"/>
              <a:sym typeface="Open Sans"/>
            </a:endParaRPr>
          </a:p>
        </p:txBody>
      </p:sp>
      <p:sp>
        <p:nvSpPr>
          <p:cNvPr id="365" name="Google Shape;365;p33"/>
          <p:cNvSpPr txBox="1"/>
          <p:nvPr/>
        </p:nvSpPr>
        <p:spPr>
          <a:xfrm>
            <a:off x="1604300" y="2071719"/>
            <a:ext cx="993300" cy="1299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Decide whether to assess individual policy or package of policies</a:t>
            </a:r>
            <a:endParaRPr sz="800">
              <a:solidFill>
                <a:srgbClr val="000A3A"/>
              </a:solidFill>
              <a:latin typeface="Open Sans"/>
              <a:ea typeface="Open Sans"/>
              <a:cs typeface="Open Sans"/>
              <a:sym typeface="Open Sans"/>
            </a:endParaRPr>
          </a:p>
        </p:txBody>
      </p:sp>
      <p:sp>
        <p:nvSpPr>
          <p:cNvPr id="366" name="Google Shape;366;p33"/>
          <p:cNvSpPr txBox="1"/>
          <p:nvPr/>
        </p:nvSpPr>
        <p:spPr>
          <a:xfrm>
            <a:off x="2680200"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Choose ex-ante or ex-post assessment</a:t>
            </a:r>
            <a:endParaRPr sz="800">
              <a:solidFill>
                <a:srgbClr val="000A3A"/>
              </a:solidFill>
              <a:latin typeface="Open Sans"/>
              <a:ea typeface="Open Sans"/>
              <a:cs typeface="Open Sans"/>
              <a:sym typeface="Open Sans"/>
            </a:endParaRPr>
          </a:p>
        </p:txBody>
      </p:sp>
      <p:sp>
        <p:nvSpPr>
          <p:cNvPr id="367" name="Google Shape;367;p33"/>
          <p:cNvSpPr txBox="1"/>
          <p:nvPr/>
        </p:nvSpPr>
        <p:spPr>
          <a:xfrm>
            <a:off x="1650825" y="3438775"/>
            <a:ext cx="888900" cy="572700"/>
          </a:xfrm>
          <a:prstGeom prst="rect">
            <a:avLst/>
          </a:prstGeom>
          <a:solidFill>
            <a:srgbClr val="FAFAF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Characterize the type and degree of interaction between the policies</a:t>
            </a:r>
            <a:endParaRPr sz="550">
              <a:solidFill>
                <a:srgbClr val="000A3A"/>
              </a:solidFill>
              <a:latin typeface="Open Sans"/>
              <a:ea typeface="Open Sans"/>
              <a:cs typeface="Open Sans"/>
              <a:sym typeface="Open Sans"/>
            </a:endParaRPr>
          </a:p>
        </p:txBody>
      </p:sp>
      <p:sp>
        <p:nvSpPr>
          <p:cNvPr id="368" name="Google Shape;368;p33"/>
          <p:cNvSpPr txBox="1"/>
          <p:nvPr/>
        </p:nvSpPr>
        <p:spPr>
          <a:xfrm>
            <a:off x="1650200" y="4142750"/>
            <a:ext cx="888900" cy="645300"/>
          </a:xfrm>
          <a:prstGeom prst="rect">
            <a:avLst/>
          </a:prstGeom>
          <a:solidFill>
            <a:srgbClr val="FAFAF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Apply criteria to determine whether to assess an individual policy or a package of policies</a:t>
            </a:r>
            <a:endParaRPr sz="550">
              <a:solidFill>
                <a:srgbClr val="000A3A"/>
              </a:solidFill>
              <a:latin typeface="Open Sans"/>
              <a:ea typeface="Open Sans"/>
              <a:cs typeface="Open Sans"/>
              <a:sym typeface="Open Sans"/>
            </a:endParaRPr>
          </a:p>
        </p:txBody>
      </p:sp>
      <p:sp>
        <p:nvSpPr>
          <p:cNvPr id="369" name="Google Shape;369;p33"/>
          <p:cNvSpPr txBox="1"/>
          <p:nvPr/>
        </p:nvSpPr>
        <p:spPr>
          <a:xfrm>
            <a:off x="4260150"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Identify the impacts</a:t>
            </a:r>
            <a:endParaRPr sz="800">
              <a:solidFill>
                <a:srgbClr val="000A3A"/>
              </a:solidFill>
              <a:latin typeface="Open Sans"/>
              <a:ea typeface="Open Sans"/>
              <a:cs typeface="Open Sans"/>
              <a:sym typeface="Open Sans"/>
            </a:endParaRPr>
          </a:p>
        </p:txBody>
      </p:sp>
      <p:sp>
        <p:nvSpPr>
          <p:cNvPr id="370" name="Google Shape;370;p33"/>
          <p:cNvSpPr txBox="1"/>
          <p:nvPr/>
        </p:nvSpPr>
        <p:spPr>
          <a:xfrm>
            <a:off x="536247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Define the assessment boundary</a:t>
            </a:r>
            <a:endParaRPr sz="800">
              <a:solidFill>
                <a:srgbClr val="000A3A"/>
              </a:solidFill>
              <a:latin typeface="Open Sans"/>
              <a:ea typeface="Open Sans"/>
              <a:cs typeface="Open Sans"/>
              <a:sym typeface="Open Sans"/>
            </a:endParaRPr>
          </a:p>
        </p:txBody>
      </p:sp>
      <p:sp>
        <p:nvSpPr>
          <p:cNvPr id="371" name="Google Shape;371;p33"/>
          <p:cNvSpPr txBox="1"/>
          <p:nvPr/>
        </p:nvSpPr>
        <p:spPr>
          <a:xfrm>
            <a:off x="647102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Define the assessment period</a:t>
            </a:r>
            <a:endParaRPr sz="800">
              <a:solidFill>
                <a:srgbClr val="000A3A"/>
              </a:solidFill>
              <a:latin typeface="Open Sans"/>
              <a:ea typeface="Open Sans"/>
              <a:cs typeface="Open Sans"/>
              <a:sym typeface="Open Sans"/>
            </a:endParaRPr>
          </a:p>
        </p:txBody>
      </p:sp>
      <p:sp>
        <p:nvSpPr>
          <p:cNvPr id="372" name="Google Shape;372;p33"/>
          <p:cNvSpPr txBox="1"/>
          <p:nvPr/>
        </p:nvSpPr>
        <p:spPr>
          <a:xfrm>
            <a:off x="757957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Identify SD impacts</a:t>
            </a:r>
            <a:endParaRPr sz="800">
              <a:solidFill>
                <a:srgbClr val="000A3A"/>
              </a:solidFill>
              <a:latin typeface="Open Sans"/>
              <a:ea typeface="Open Sans"/>
              <a:cs typeface="Open Sans"/>
              <a:sym typeface="Open Sans"/>
            </a:endParaRPr>
          </a:p>
        </p:txBody>
      </p:sp>
      <p:sp>
        <p:nvSpPr>
          <p:cNvPr id="373" name="Google Shape;373;p33"/>
          <p:cNvSpPr txBox="1"/>
          <p:nvPr/>
        </p:nvSpPr>
        <p:spPr>
          <a:xfrm>
            <a:off x="5415000" y="26648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Assess the likelihood that each GHG impact will occur</a:t>
            </a:r>
            <a:endParaRPr sz="550">
              <a:solidFill>
                <a:srgbClr val="000A3A"/>
              </a:solidFill>
              <a:latin typeface="Open Sans"/>
              <a:ea typeface="Open Sans"/>
              <a:cs typeface="Open Sans"/>
              <a:sym typeface="Open Sans"/>
            </a:endParaRPr>
          </a:p>
        </p:txBody>
      </p:sp>
      <p:sp>
        <p:nvSpPr>
          <p:cNvPr id="374" name="Google Shape;374;p33"/>
          <p:cNvSpPr txBox="1"/>
          <p:nvPr/>
        </p:nvSpPr>
        <p:spPr>
          <a:xfrm>
            <a:off x="5415000" y="33506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Assess the expected magnitude of each GHG impact</a:t>
            </a:r>
            <a:endParaRPr sz="550">
              <a:solidFill>
                <a:srgbClr val="000A3A"/>
              </a:solidFill>
              <a:latin typeface="Open Sans"/>
              <a:ea typeface="Open Sans"/>
              <a:cs typeface="Open Sans"/>
              <a:sym typeface="Open Sans"/>
            </a:endParaRPr>
          </a:p>
        </p:txBody>
      </p:sp>
      <p:sp>
        <p:nvSpPr>
          <p:cNvPr id="375" name="Google Shape;375;p33"/>
          <p:cNvSpPr txBox="1"/>
          <p:nvPr/>
        </p:nvSpPr>
        <p:spPr>
          <a:xfrm>
            <a:off x="5415000" y="39602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the significance of each GHG impact</a:t>
            </a:r>
            <a:endParaRPr sz="550">
              <a:solidFill>
                <a:srgbClr val="000A3A"/>
              </a:solidFill>
              <a:latin typeface="Open Sans"/>
              <a:ea typeface="Open Sans"/>
              <a:cs typeface="Open Sans"/>
              <a:sym typeface="Open Sans"/>
            </a:endParaRPr>
          </a:p>
        </p:txBody>
      </p:sp>
      <p:sp>
        <p:nvSpPr>
          <p:cNvPr id="376" name="Google Shape;376;p33"/>
          <p:cNvSpPr txBox="1"/>
          <p:nvPr/>
        </p:nvSpPr>
        <p:spPr>
          <a:xfrm>
            <a:off x="4299900" y="2512400"/>
            <a:ext cx="888900" cy="2793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stakeholders</a:t>
            </a:r>
            <a:endParaRPr sz="550">
              <a:solidFill>
                <a:srgbClr val="000A3A"/>
              </a:solidFill>
              <a:latin typeface="Open Sans"/>
              <a:ea typeface="Open Sans"/>
              <a:cs typeface="Open Sans"/>
              <a:sym typeface="Open Sans"/>
            </a:endParaRPr>
          </a:p>
        </p:txBody>
      </p:sp>
      <p:sp>
        <p:nvSpPr>
          <p:cNvPr id="377" name="Google Shape;377;p33"/>
          <p:cNvSpPr txBox="1"/>
          <p:nvPr/>
        </p:nvSpPr>
        <p:spPr>
          <a:xfrm>
            <a:off x="4299900" y="28934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inputs and administrative activities</a:t>
            </a:r>
            <a:endParaRPr sz="550">
              <a:solidFill>
                <a:srgbClr val="000A3A"/>
              </a:solidFill>
              <a:latin typeface="Open Sans"/>
              <a:ea typeface="Open Sans"/>
              <a:cs typeface="Open Sans"/>
              <a:sym typeface="Open Sans"/>
            </a:endParaRPr>
          </a:p>
        </p:txBody>
      </p:sp>
      <p:sp>
        <p:nvSpPr>
          <p:cNvPr id="378" name="Google Shape;378;p33"/>
          <p:cNvSpPr txBox="1"/>
          <p:nvPr/>
        </p:nvSpPr>
        <p:spPr>
          <a:xfrm>
            <a:off x="4299900" y="34268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and describe intermediate effects</a:t>
            </a:r>
            <a:endParaRPr sz="550">
              <a:solidFill>
                <a:srgbClr val="000A3A"/>
              </a:solidFill>
              <a:latin typeface="Open Sans"/>
              <a:ea typeface="Open Sans"/>
              <a:cs typeface="Open Sans"/>
              <a:sym typeface="Open Sans"/>
            </a:endParaRPr>
          </a:p>
        </p:txBody>
      </p:sp>
      <p:sp>
        <p:nvSpPr>
          <p:cNvPr id="379" name="Google Shape;379;p33"/>
          <p:cNvSpPr txBox="1"/>
          <p:nvPr/>
        </p:nvSpPr>
        <p:spPr>
          <a:xfrm>
            <a:off x="4299900" y="38840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potential GHG impacts</a:t>
            </a:r>
            <a:endParaRPr sz="550">
              <a:solidFill>
                <a:srgbClr val="000A3A"/>
              </a:solidFill>
              <a:latin typeface="Open Sans"/>
              <a:ea typeface="Open Sans"/>
              <a:cs typeface="Open Sans"/>
              <a:sym typeface="Open Sans"/>
            </a:endParaRPr>
          </a:p>
        </p:txBody>
      </p:sp>
      <p:sp>
        <p:nvSpPr>
          <p:cNvPr id="380" name="Google Shape;380;p33"/>
          <p:cNvSpPr txBox="1"/>
          <p:nvPr/>
        </p:nvSpPr>
        <p:spPr>
          <a:xfrm>
            <a:off x="4299900" y="43412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Develop a causal chain</a:t>
            </a:r>
            <a:endParaRPr sz="550">
              <a:solidFill>
                <a:srgbClr val="000A3A"/>
              </a:solidFill>
              <a:latin typeface="Open Sans"/>
              <a:ea typeface="Open Sans"/>
              <a:cs typeface="Open Sans"/>
              <a:sym typeface="Open Sans"/>
            </a:endParaRPr>
          </a:p>
        </p:txBody>
      </p:sp>
      <p:sp>
        <p:nvSpPr>
          <p:cNvPr id="381" name="Google Shape;381;p33"/>
          <p:cNvSpPr/>
          <p:nvPr/>
        </p:nvSpPr>
        <p:spPr>
          <a:xfrm>
            <a:off x="1449170" y="30463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82" name="Google Shape;382;p33"/>
          <p:cNvSpPr/>
          <p:nvPr/>
        </p:nvSpPr>
        <p:spPr>
          <a:xfrm>
            <a:off x="2515970" y="30463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83" name="Google Shape;383;p33"/>
          <p:cNvSpPr/>
          <p:nvPr/>
        </p:nvSpPr>
        <p:spPr>
          <a:xfrm>
            <a:off x="3582770" y="19795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84" name="Google Shape;384;p33"/>
          <p:cNvSpPr/>
          <p:nvPr/>
        </p:nvSpPr>
        <p:spPr>
          <a:xfrm>
            <a:off x="5182970" y="2131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85" name="Google Shape;385;p33"/>
          <p:cNvSpPr/>
          <p:nvPr/>
        </p:nvSpPr>
        <p:spPr>
          <a:xfrm>
            <a:off x="6249770" y="2131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386" name="Google Shape;386;p33"/>
          <p:cNvSpPr/>
          <p:nvPr/>
        </p:nvSpPr>
        <p:spPr>
          <a:xfrm>
            <a:off x="7392770" y="2131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cxnSp>
        <p:nvCxnSpPr>
          <p:cNvPr id="387" name="Google Shape;387;p33"/>
          <p:cNvCxnSpPr>
            <a:endCxn id="368" idx="0"/>
          </p:cNvCxnSpPr>
          <p:nvPr/>
        </p:nvCxnSpPr>
        <p:spPr>
          <a:xfrm flipH="1">
            <a:off x="2094650" y="4011350"/>
            <a:ext cx="600" cy="131400"/>
          </a:xfrm>
          <a:prstGeom prst="straightConnector1">
            <a:avLst/>
          </a:prstGeom>
          <a:noFill/>
          <a:ln cap="flat" cmpd="sng" w="9525">
            <a:solidFill>
              <a:srgbClr val="000A3A"/>
            </a:solidFill>
            <a:prstDash val="solid"/>
            <a:round/>
            <a:headEnd len="med" w="med" type="none"/>
            <a:tailEnd len="med" w="med" type="triangle"/>
          </a:ln>
        </p:spPr>
      </p:cxnSp>
      <p:cxnSp>
        <p:nvCxnSpPr>
          <p:cNvPr id="388" name="Google Shape;388;p33"/>
          <p:cNvCxnSpPr>
            <a:endCxn id="380" idx="0"/>
          </p:cNvCxnSpPr>
          <p:nvPr/>
        </p:nvCxnSpPr>
        <p:spPr>
          <a:xfrm>
            <a:off x="4744350" y="4234700"/>
            <a:ext cx="0" cy="106500"/>
          </a:xfrm>
          <a:prstGeom prst="straightConnector1">
            <a:avLst/>
          </a:prstGeom>
          <a:noFill/>
          <a:ln cap="flat" cmpd="sng" w="9525">
            <a:solidFill>
              <a:srgbClr val="000A3A"/>
            </a:solidFill>
            <a:prstDash val="solid"/>
            <a:round/>
            <a:headEnd len="med" w="med" type="none"/>
            <a:tailEnd len="med" w="med" type="triangle"/>
          </a:ln>
        </p:spPr>
      </p:cxnSp>
      <p:cxnSp>
        <p:nvCxnSpPr>
          <p:cNvPr id="389" name="Google Shape;389;p33"/>
          <p:cNvCxnSpPr>
            <a:endCxn id="379" idx="0"/>
          </p:cNvCxnSpPr>
          <p:nvPr/>
        </p:nvCxnSpPr>
        <p:spPr>
          <a:xfrm>
            <a:off x="4744350" y="3777500"/>
            <a:ext cx="0" cy="106500"/>
          </a:xfrm>
          <a:prstGeom prst="straightConnector1">
            <a:avLst/>
          </a:prstGeom>
          <a:noFill/>
          <a:ln cap="flat" cmpd="sng" w="9525">
            <a:solidFill>
              <a:srgbClr val="000A3A"/>
            </a:solidFill>
            <a:prstDash val="solid"/>
            <a:round/>
            <a:headEnd len="med" w="med" type="none"/>
            <a:tailEnd len="med" w="med" type="triangle"/>
          </a:ln>
        </p:spPr>
      </p:cxnSp>
      <p:cxnSp>
        <p:nvCxnSpPr>
          <p:cNvPr id="390" name="Google Shape;390;p33"/>
          <p:cNvCxnSpPr>
            <a:endCxn id="378" idx="0"/>
          </p:cNvCxnSpPr>
          <p:nvPr/>
        </p:nvCxnSpPr>
        <p:spPr>
          <a:xfrm>
            <a:off x="4744350" y="3337400"/>
            <a:ext cx="0" cy="89400"/>
          </a:xfrm>
          <a:prstGeom prst="straightConnector1">
            <a:avLst/>
          </a:prstGeom>
          <a:noFill/>
          <a:ln cap="flat" cmpd="sng" w="9525">
            <a:solidFill>
              <a:srgbClr val="000A3A"/>
            </a:solidFill>
            <a:prstDash val="solid"/>
            <a:round/>
            <a:headEnd len="med" w="med" type="none"/>
            <a:tailEnd len="med" w="med" type="triangle"/>
          </a:ln>
        </p:spPr>
      </p:cxnSp>
      <p:cxnSp>
        <p:nvCxnSpPr>
          <p:cNvPr id="391" name="Google Shape;391;p33"/>
          <p:cNvCxnSpPr>
            <a:endCxn id="377" idx="0"/>
          </p:cNvCxnSpPr>
          <p:nvPr/>
        </p:nvCxnSpPr>
        <p:spPr>
          <a:xfrm>
            <a:off x="4744350" y="2791700"/>
            <a:ext cx="0" cy="101700"/>
          </a:xfrm>
          <a:prstGeom prst="straightConnector1">
            <a:avLst/>
          </a:prstGeom>
          <a:noFill/>
          <a:ln cap="flat" cmpd="sng" w="9525">
            <a:solidFill>
              <a:srgbClr val="000A3A"/>
            </a:solidFill>
            <a:prstDash val="solid"/>
            <a:round/>
            <a:headEnd len="med" w="med" type="none"/>
            <a:tailEnd len="med" w="med" type="triangle"/>
          </a:ln>
        </p:spPr>
      </p:cxnSp>
      <p:cxnSp>
        <p:nvCxnSpPr>
          <p:cNvPr id="392" name="Google Shape;392;p33"/>
          <p:cNvCxnSpPr>
            <a:endCxn id="374" idx="0"/>
          </p:cNvCxnSpPr>
          <p:nvPr/>
        </p:nvCxnSpPr>
        <p:spPr>
          <a:xfrm>
            <a:off x="5859450" y="3095600"/>
            <a:ext cx="0" cy="255000"/>
          </a:xfrm>
          <a:prstGeom prst="straightConnector1">
            <a:avLst/>
          </a:prstGeom>
          <a:noFill/>
          <a:ln cap="flat" cmpd="sng" w="9525">
            <a:solidFill>
              <a:srgbClr val="000A3A"/>
            </a:solidFill>
            <a:prstDash val="solid"/>
            <a:round/>
            <a:headEnd len="med" w="med" type="none"/>
            <a:tailEnd len="med" w="med" type="triangle"/>
          </a:ln>
        </p:spPr>
      </p:cxnSp>
      <p:cxnSp>
        <p:nvCxnSpPr>
          <p:cNvPr id="393" name="Google Shape;393;p33"/>
          <p:cNvCxnSpPr>
            <a:stCxn id="374" idx="2"/>
            <a:endCxn id="375" idx="0"/>
          </p:cNvCxnSpPr>
          <p:nvPr/>
        </p:nvCxnSpPr>
        <p:spPr>
          <a:xfrm>
            <a:off x="5859450" y="3794600"/>
            <a:ext cx="0" cy="165600"/>
          </a:xfrm>
          <a:prstGeom prst="straightConnector1">
            <a:avLst/>
          </a:prstGeom>
          <a:noFill/>
          <a:ln cap="flat" cmpd="sng" w="9525">
            <a:solidFill>
              <a:srgbClr val="000A3A"/>
            </a:solidFill>
            <a:prstDash val="solid"/>
            <a:round/>
            <a:headEnd len="med" w="med" type="none"/>
            <a:tailEnd len="med" w="med" type="triangle"/>
          </a:ln>
        </p:spPr>
      </p:cxnSp>
      <p:sp>
        <p:nvSpPr>
          <p:cNvPr id="394" name="Google Shape;394;p33"/>
          <p:cNvSpPr/>
          <p:nvPr/>
        </p:nvSpPr>
        <p:spPr>
          <a:xfrm>
            <a:off x="4789939" y="3716125"/>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395" name="Google Shape;395;p33"/>
          <p:cNvSpPr/>
          <p:nvPr/>
        </p:nvSpPr>
        <p:spPr>
          <a:xfrm>
            <a:off x="4789926" y="4196550"/>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396" name="Google Shape;396;p33"/>
          <p:cNvSpPr/>
          <p:nvPr/>
        </p:nvSpPr>
        <p:spPr>
          <a:xfrm>
            <a:off x="4789926" y="4616000"/>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397" name="Google Shape;397;p33"/>
          <p:cNvSpPr/>
          <p:nvPr/>
        </p:nvSpPr>
        <p:spPr>
          <a:xfrm>
            <a:off x="675126" y="4616000"/>
            <a:ext cx="514500" cy="101700"/>
          </a:xfrm>
          <a:prstGeom prst="roundRect">
            <a:avLst>
              <a:gd fmla="val 16667" name="adj"/>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34"/>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Spreadsheet exercise</a:t>
            </a:r>
            <a:endParaRPr/>
          </a:p>
        </p:txBody>
      </p:sp>
      <p:sp>
        <p:nvSpPr>
          <p:cNvPr id="403" name="Google Shape;403;p34"/>
          <p:cNvSpPr txBox="1"/>
          <p:nvPr/>
        </p:nvSpPr>
        <p:spPr>
          <a:xfrm>
            <a:off x="1867200" y="2236175"/>
            <a:ext cx="5409600" cy="772500"/>
          </a:xfrm>
          <a:prstGeom prst="rect">
            <a:avLst/>
          </a:prstGeom>
          <a:noFill/>
          <a:ln>
            <a:noFill/>
          </a:ln>
        </p:spPr>
        <p:txBody>
          <a:bodyPr anchorCtr="0" anchor="ctr" bIns="45700" lIns="91425" spcFirstLastPara="1" rIns="91425" wrap="square" tIns="45700">
            <a:noAutofit/>
          </a:bodyPr>
          <a:lstStyle/>
          <a:p>
            <a:pPr indent="0" lvl="0" marL="0" rtl="0" algn="ctr">
              <a:lnSpc>
                <a:spcPct val="120000"/>
              </a:lnSpc>
              <a:spcBef>
                <a:spcPts val="0"/>
              </a:spcBef>
              <a:spcAft>
                <a:spcPts val="0"/>
              </a:spcAft>
              <a:buNone/>
            </a:pPr>
            <a:r>
              <a:rPr b="1" lang="en-ZA" sz="2400">
                <a:solidFill>
                  <a:schemeClr val="lt1"/>
                </a:solidFill>
                <a:highlight>
                  <a:schemeClr val="dk1"/>
                </a:highlight>
                <a:latin typeface="Open Sans"/>
                <a:ea typeface="Open Sans"/>
                <a:cs typeface="Open Sans"/>
                <a:sym typeface="Open Sans"/>
              </a:rPr>
              <a:t>Go to Excel spreadsheet for the exercise on policy description</a:t>
            </a:r>
            <a:endParaRPr b="1" sz="2400">
              <a:solidFill>
                <a:schemeClr val="lt1"/>
              </a:solidFill>
              <a:highlight>
                <a:schemeClr val="dk1"/>
              </a:highlight>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35">
            <a:hlinkClick action="ppaction://hlinksldjump" r:id="rId3"/>
          </p:cNvPr>
          <p:cNvSpPr/>
          <p:nvPr/>
        </p:nvSpPr>
        <p:spPr>
          <a:xfrm>
            <a:off x="460825" y="1333550"/>
            <a:ext cx="1496700" cy="14301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Identify GHG impacts </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6.1)</a:t>
            </a:r>
            <a:endParaRPr sz="1000">
              <a:solidFill>
                <a:schemeClr val="dk2"/>
              </a:solidFill>
              <a:latin typeface="Open Sans"/>
              <a:ea typeface="Open Sans"/>
              <a:cs typeface="Open Sans"/>
              <a:sym typeface="Open Sans"/>
            </a:endParaRPr>
          </a:p>
        </p:txBody>
      </p:sp>
      <p:sp>
        <p:nvSpPr>
          <p:cNvPr id="410" name="Google Shape;410;p35">
            <a:hlinkClick action="ppaction://hlinksldjump" r:id="rId4"/>
          </p:cNvPr>
          <p:cNvSpPr/>
          <p:nvPr/>
        </p:nvSpPr>
        <p:spPr>
          <a:xfrm>
            <a:off x="2215018" y="1333550"/>
            <a:ext cx="1596000" cy="14301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Define the GHG assessment boundary </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6.2)</a:t>
            </a:r>
            <a:endParaRPr sz="1000">
              <a:solidFill>
                <a:schemeClr val="dk2"/>
              </a:solidFill>
              <a:latin typeface="Open Sans"/>
              <a:ea typeface="Open Sans"/>
              <a:cs typeface="Open Sans"/>
              <a:sym typeface="Open Sans"/>
            </a:endParaRPr>
          </a:p>
        </p:txBody>
      </p:sp>
      <p:sp>
        <p:nvSpPr>
          <p:cNvPr id="411" name="Google Shape;411;p35">
            <a:hlinkClick action="ppaction://hlinksldjump" r:id="rId5"/>
          </p:cNvPr>
          <p:cNvSpPr/>
          <p:nvPr/>
        </p:nvSpPr>
        <p:spPr>
          <a:xfrm>
            <a:off x="4159631" y="1333550"/>
            <a:ext cx="1383900" cy="14301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Define the assessment period </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6.3)</a:t>
            </a:r>
            <a:endParaRPr sz="1000">
              <a:solidFill>
                <a:schemeClr val="dk2"/>
              </a:solidFill>
              <a:latin typeface="Open Sans"/>
              <a:ea typeface="Open Sans"/>
              <a:cs typeface="Open Sans"/>
              <a:sym typeface="Open Sans"/>
            </a:endParaRPr>
          </a:p>
        </p:txBody>
      </p:sp>
      <p:sp>
        <p:nvSpPr>
          <p:cNvPr id="412" name="Google Shape;412;p35">
            <a:hlinkClick action="ppaction://hlinksldjump" r:id="rId6"/>
          </p:cNvPr>
          <p:cNvSpPr/>
          <p:nvPr/>
        </p:nvSpPr>
        <p:spPr>
          <a:xfrm>
            <a:off x="5892409" y="1333550"/>
            <a:ext cx="1815300" cy="14301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Identify sustainable development impacts (if relevant) </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6.4)</a:t>
            </a:r>
            <a:endParaRPr sz="1000">
              <a:solidFill>
                <a:schemeClr val="dk2"/>
              </a:solidFill>
              <a:latin typeface="Open Sans"/>
              <a:ea typeface="Open Sans"/>
              <a:cs typeface="Open Sans"/>
              <a:sym typeface="Open Sans"/>
            </a:endParaRPr>
          </a:p>
        </p:txBody>
      </p:sp>
      <p:sp>
        <p:nvSpPr>
          <p:cNvPr id="413" name="Google Shape;413;p35"/>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Chapter 6. Identifying the GHG impacts</a:t>
            </a:r>
            <a:endParaRPr/>
          </a:p>
        </p:txBody>
      </p:sp>
      <p:cxnSp>
        <p:nvCxnSpPr>
          <p:cNvPr id="414" name="Google Shape;414;p35"/>
          <p:cNvCxnSpPr>
            <a:stCxn id="409" idx="3"/>
            <a:endCxn id="410" idx="1"/>
          </p:cNvCxnSpPr>
          <p:nvPr/>
        </p:nvCxnSpPr>
        <p:spPr>
          <a:xfrm>
            <a:off x="1957525" y="2048600"/>
            <a:ext cx="257400" cy="0"/>
          </a:xfrm>
          <a:prstGeom prst="straightConnector1">
            <a:avLst/>
          </a:prstGeom>
          <a:noFill/>
          <a:ln cap="flat" cmpd="sng" w="9525">
            <a:solidFill>
              <a:schemeClr val="dk2"/>
            </a:solidFill>
            <a:prstDash val="solid"/>
            <a:round/>
            <a:headEnd len="med" w="med" type="none"/>
            <a:tailEnd len="med" w="med" type="triangle"/>
          </a:ln>
        </p:spPr>
      </p:cxnSp>
      <p:cxnSp>
        <p:nvCxnSpPr>
          <p:cNvPr id="415" name="Google Shape;415;p35"/>
          <p:cNvCxnSpPr>
            <a:endCxn id="411" idx="1"/>
          </p:cNvCxnSpPr>
          <p:nvPr/>
        </p:nvCxnSpPr>
        <p:spPr>
          <a:xfrm>
            <a:off x="3811031" y="2048600"/>
            <a:ext cx="348600" cy="0"/>
          </a:xfrm>
          <a:prstGeom prst="straightConnector1">
            <a:avLst/>
          </a:prstGeom>
          <a:noFill/>
          <a:ln cap="flat" cmpd="sng" w="9525">
            <a:solidFill>
              <a:schemeClr val="dk2"/>
            </a:solidFill>
            <a:prstDash val="solid"/>
            <a:round/>
            <a:headEnd len="med" w="med" type="none"/>
            <a:tailEnd len="med" w="med" type="triangle"/>
          </a:ln>
        </p:spPr>
      </p:cxnSp>
      <p:cxnSp>
        <p:nvCxnSpPr>
          <p:cNvPr id="416" name="Google Shape;416;p35"/>
          <p:cNvCxnSpPr>
            <a:endCxn id="412" idx="1"/>
          </p:cNvCxnSpPr>
          <p:nvPr/>
        </p:nvCxnSpPr>
        <p:spPr>
          <a:xfrm>
            <a:off x="5543509" y="2048600"/>
            <a:ext cx="3489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36"/>
          <p:cNvSpPr txBox="1"/>
          <p:nvPr/>
        </p:nvSpPr>
        <p:spPr>
          <a:xfrm>
            <a:off x="311700" y="216425"/>
            <a:ext cx="8520600" cy="5727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ZA" sz="2800">
                <a:solidFill>
                  <a:srgbClr val="9D97F0"/>
                </a:solidFill>
                <a:latin typeface="Open Sans"/>
                <a:ea typeface="Open Sans"/>
                <a:cs typeface="Open Sans"/>
                <a:sym typeface="Open Sans"/>
              </a:rPr>
              <a:t>6.1 Identify GHG impacts</a:t>
            </a:r>
            <a:endParaRPr b="1" sz="2800">
              <a:solidFill>
                <a:srgbClr val="9D97F0"/>
              </a:solidFill>
              <a:latin typeface="Open Sans"/>
              <a:ea typeface="Open Sans"/>
              <a:cs typeface="Open Sans"/>
              <a:sym typeface="Open Sans"/>
            </a:endParaRPr>
          </a:p>
        </p:txBody>
      </p:sp>
      <p:sp>
        <p:nvSpPr>
          <p:cNvPr id="423" name="Google Shape;423;p36"/>
          <p:cNvSpPr/>
          <p:nvPr/>
        </p:nvSpPr>
        <p:spPr>
          <a:xfrm>
            <a:off x="704217" y="2112545"/>
            <a:ext cx="857400" cy="407400"/>
          </a:xfrm>
          <a:prstGeom prst="roundRect">
            <a:avLst>
              <a:gd fmla="val 16667" name="adj"/>
            </a:avLst>
          </a:prstGeom>
          <a:solidFill>
            <a:srgbClr val="9D97F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Policy</a:t>
            </a:r>
            <a:endParaRPr sz="600">
              <a:solidFill>
                <a:srgbClr val="FFFFFF"/>
              </a:solidFill>
              <a:latin typeface="Open Sans"/>
              <a:ea typeface="Open Sans"/>
              <a:cs typeface="Open Sans"/>
              <a:sym typeface="Open Sans"/>
            </a:endParaRPr>
          </a:p>
        </p:txBody>
      </p:sp>
      <p:sp>
        <p:nvSpPr>
          <p:cNvPr id="424" name="Google Shape;424;p36"/>
          <p:cNvSpPr/>
          <p:nvPr/>
        </p:nvSpPr>
        <p:spPr>
          <a:xfrm>
            <a:off x="1659475" y="2078200"/>
            <a:ext cx="986100" cy="494400"/>
          </a:xfrm>
          <a:prstGeom prst="roundRect">
            <a:avLst>
              <a:gd fmla="val 16667" name="adj"/>
            </a:avLst>
          </a:prstGeom>
          <a:solidFill>
            <a:srgbClr val="FFC465"/>
          </a:solidFill>
          <a:ln cap="flat" cmpd="sng" w="9525">
            <a:solidFill>
              <a:srgbClr val="FFC465"/>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Inputs and </a:t>
            </a:r>
            <a:endParaRPr sz="600">
              <a:solidFill>
                <a:srgbClr val="000000"/>
              </a:solidFill>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administrative activities</a:t>
            </a:r>
            <a:endParaRPr sz="600">
              <a:solidFill>
                <a:srgbClr val="FFFFFF"/>
              </a:solidFill>
              <a:latin typeface="Open Sans"/>
              <a:ea typeface="Open Sans"/>
              <a:cs typeface="Open Sans"/>
              <a:sym typeface="Open Sans"/>
            </a:endParaRPr>
          </a:p>
        </p:txBody>
      </p:sp>
      <p:sp>
        <p:nvSpPr>
          <p:cNvPr id="425" name="Google Shape;425;p36"/>
          <p:cNvSpPr/>
          <p:nvPr/>
        </p:nvSpPr>
        <p:spPr>
          <a:xfrm>
            <a:off x="2792597" y="1541455"/>
            <a:ext cx="978000" cy="494400"/>
          </a:xfrm>
          <a:prstGeom prst="roundRect">
            <a:avLst>
              <a:gd fmla="val 16667" name="adj"/>
            </a:avLst>
          </a:prstGeom>
          <a:solidFill>
            <a:srgbClr val="FFC465"/>
          </a:solidFill>
          <a:ln cap="flat" cmpd="sng" w="9525">
            <a:solidFill>
              <a:srgbClr val="FFC465"/>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Inputs and </a:t>
            </a:r>
            <a:endParaRPr sz="600">
              <a:solidFill>
                <a:srgbClr val="000000"/>
              </a:solidFill>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administrative activities</a:t>
            </a:r>
            <a:endParaRPr sz="600">
              <a:solidFill>
                <a:srgbClr val="FFFFFF"/>
              </a:solidFill>
              <a:latin typeface="Open Sans"/>
              <a:ea typeface="Open Sans"/>
              <a:cs typeface="Open Sans"/>
              <a:sym typeface="Open Sans"/>
            </a:endParaRPr>
          </a:p>
        </p:txBody>
      </p:sp>
      <p:sp>
        <p:nvSpPr>
          <p:cNvPr id="426" name="Google Shape;426;p36"/>
          <p:cNvSpPr/>
          <p:nvPr/>
        </p:nvSpPr>
        <p:spPr>
          <a:xfrm>
            <a:off x="2792597" y="2072292"/>
            <a:ext cx="978000" cy="4944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27" name="Google Shape;427;p36"/>
          <p:cNvSpPr/>
          <p:nvPr/>
        </p:nvSpPr>
        <p:spPr>
          <a:xfrm>
            <a:off x="3917724" y="1642377"/>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28" name="Google Shape;428;p36"/>
          <p:cNvSpPr/>
          <p:nvPr/>
        </p:nvSpPr>
        <p:spPr>
          <a:xfrm>
            <a:off x="5032016" y="1271907"/>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29" name="Google Shape;429;p36"/>
          <p:cNvSpPr/>
          <p:nvPr/>
        </p:nvSpPr>
        <p:spPr>
          <a:xfrm>
            <a:off x="6135629" y="1276317"/>
            <a:ext cx="978000" cy="3234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GHG impact</a:t>
            </a:r>
            <a:endParaRPr sz="600">
              <a:solidFill>
                <a:srgbClr val="FFFFFF"/>
              </a:solidFill>
              <a:latin typeface="Open Sans"/>
              <a:ea typeface="Open Sans"/>
              <a:cs typeface="Open Sans"/>
              <a:sym typeface="Open Sans"/>
            </a:endParaRPr>
          </a:p>
        </p:txBody>
      </p:sp>
      <p:sp>
        <p:nvSpPr>
          <p:cNvPr id="430" name="Google Shape;430;p36"/>
          <p:cNvSpPr/>
          <p:nvPr/>
        </p:nvSpPr>
        <p:spPr>
          <a:xfrm>
            <a:off x="5032016" y="1642377"/>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31" name="Google Shape;431;p36"/>
          <p:cNvSpPr/>
          <p:nvPr/>
        </p:nvSpPr>
        <p:spPr>
          <a:xfrm>
            <a:off x="6135629" y="1646768"/>
            <a:ext cx="978000" cy="3234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GHG impact</a:t>
            </a:r>
            <a:endParaRPr sz="600">
              <a:solidFill>
                <a:srgbClr val="FFFFFF"/>
              </a:solidFill>
              <a:latin typeface="Open Sans"/>
              <a:ea typeface="Open Sans"/>
              <a:cs typeface="Open Sans"/>
              <a:sym typeface="Open Sans"/>
            </a:endParaRPr>
          </a:p>
        </p:txBody>
      </p:sp>
      <p:sp>
        <p:nvSpPr>
          <p:cNvPr id="432" name="Google Shape;432;p36"/>
          <p:cNvSpPr/>
          <p:nvPr/>
        </p:nvSpPr>
        <p:spPr>
          <a:xfrm>
            <a:off x="5032016" y="2038502"/>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33" name="Google Shape;433;p36"/>
          <p:cNvSpPr/>
          <p:nvPr/>
        </p:nvSpPr>
        <p:spPr>
          <a:xfrm>
            <a:off x="6135629" y="2031629"/>
            <a:ext cx="978000" cy="3459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34" name="Google Shape;434;p36"/>
          <p:cNvSpPr/>
          <p:nvPr/>
        </p:nvSpPr>
        <p:spPr>
          <a:xfrm>
            <a:off x="7256336" y="2053646"/>
            <a:ext cx="978000" cy="3021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GHG impact</a:t>
            </a:r>
            <a:endParaRPr sz="600">
              <a:solidFill>
                <a:srgbClr val="FFFFFF"/>
              </a:solidFill>
              <a:latin typeface="Open Sans"/>
              <a:ea typeface="Open Sans"/>
              <a:cs typeface="Open Sans"/>
              <a:sym typeface="Open Sans"/>
            </a:endParaRPr>
          </a:p>
        </p:txBody>
      </p:sp>
      <p:sp>
        <p:nvSpPr>
          <p:cNvPr id="435" name="Google Shape;435;p36"/>
          <p:cNvSpPr/>
          <p:nvPr/>
        </p:nvSpPr>
        <p:spPr>
          <a:xfrm>
            <a:off x="3917724" y="2677752"/>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36" name="Google Shape;436;p36"/>
          <p:cNvSpPr/>
          <p:nvPr/>
        </p:nvSpPr>
        <p:spPr>
          <a:xfrm>
            <a:off x="5032016" y="2423051"/>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37" name="Google Shape;437;p36"/>
          <p:cNvSpPr/>
          <p:nvPr/>
        </p:nvSpPr>
        <p:spPr>
          <a:xfrm>
            <a:off x="6135629" y="2427441"/>
            <a:ext cx="978000" cy="3234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GHG impact</a:t>
            </a:r>
            <a:endParaRPr sz="600">
              <a:solidFill>
                <a:srgbClr val="FFFFFF"/>
              </a:solidFill>
              <a:latin typeface="Open Sans"/>
              <a:ea typeface="Open Sans"/>
              <a:cs typeface="Open Sans"/>
              <a:sym typeface="Open Sans"/>
            </a:endParaRPr>
          </a:p>
        </p:txBody>
      </p:sp>
      <p:sp>
        <p:nvSpPr>
          <p:cNvPr id="438" name="Google Shape;438;p36"/>
          <p:cNvSpPr/>
          <p:nvPr/>
        </p:nvSpPr>
        <p:spPr>
          <a:xfrm>
            <a:off x="5032016" y="3038745"/>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39" name="Google Shape;439;p36"/>
          <p:cNvSpPr/>
          <p:nvPr/>
        </p:nvSpPr>
        <p:spPr>
          <a:xfrm>
            <a:off x="6135629" y="2797202"/>
            <a:ext cx="978000" cy="4008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40" name="Google Shape;440;p36"/>
          <p:cNvSpPr/>
          <p:nvPr/>
        </p:nvSpPr>
        <p:spPr>
          <a:xfrm>
            <a:off x="7256336" y="2827839"/>
            <a:ext cx="978000" cy="3393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GHG impact</a:t>
            </a:r>
            <a:endParaRPr sz="600">
              <a:solidFill>
                <a:srgbClr val="FFFFFF"/>
              </a:solidFill>
              <a:latin typeface="Open Sans"/>
              <a:ea typeface="Open Sans"/>
              <a:cs typeface="Open Sans"/>
              <a:sym typeface="Open Sans"/>
            </a:endParaRPr>
          </a:p>
        </p:txBody>
      </p:sp>
      <p:sp>
        <p:nvSpPr>
          <p:cNvPr id="441" name="Google Shape;441;p36"/>
          <p:cNvSpPr/>
          <p:nvPr/>
        </p:nvSpPr>
        <p:spPr>
          <a:xfrm>
            <a:off x="6135629" y="3247714"/>
            <a:ext cx="978000" cy="3579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000000"/>
                </a:solidFill>
                <a:latin typeface="Open Sans"/>
                <a:ea typeface="Open Sans"/>
                <a:cs typeface="Open Sans"/>
                <a:sym typeface="Open Sans"/>
              </a:rPr>
              <a:t>Intermediate effect</a:t>
            </a:r>
            <a:endParaRPr sz="600">
              <a:solidFill>
                <a:srgbClr val="FFFFFF"/>
              </a:solidFill>
              <a:latin typeface="Open Sans"/>
              <a:ea typeface="Open Sans"/>
              <a:cs typeface="Open Sans"/>
              <a:sym typeface="Open Sans"/>
            </a:endParaRPr>
          </a:p>
        </p:txBody>
      </p:sp>
      <p:sp>
        <p:nvSpPr>
          <p:cNvPr id="442" name="Google Shape;442;p36"/>
          <p:cNvSpPr/>
          <p:nvPr/>
        </p:nvSpPr>
        <p:spPr>
          <a:xfrm>
            <a:off x="7256336" y="3260483"/>
            <a:ext cx="978000" cy="3321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GHG impact</a:t>
            </a:r>
            <a:endParaRPr sz="600">
              <a:solidFill>
                <a:srgbClr val="FFFFFF"/>
              </a:solidFill>
              <a:latin typeface="Open Sans"/>
              <a:ea typeface="Open Sans"/>
              <a:cs typeface="Open Sans"/>
              <a:sym typeface="Open Sans"/>
            </a:endParaRPr>
          </a:p>
        </p:txBody>
      </p:sp>
      <p:cxnSp>
        <p:nvCxnSpPr>
          <p:cNvPr id="443" name="Google Shape;443;p36"/>
          <p:cNvCxnSpPr>
            <a:stCxn id="423" idx="3"/>
          </p:cNvCxnSpPr>
          <p:nvPr/>
        </p:nvCxnSpPr>
        <p:spPr>
          <a:xfrm>
            <a:off x="1561617" y="2316245"/>
            <a:ext cx="1002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444" name="Google Shape;444;p36"/>
          <p:cNvCxnSpPr/>
          <p:nvPr/>
        </p:nvCxnSpPr>
        <p:spPr>
          <a:xfrm>
            <a:off x="2643497" y="2319518"/>
            <a:ext cx="1452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445" name="Google Shape;445;p36"/>
          <p:cNvCxnSpPr>
            <a:stCxn id="424" idx="3"/>
          </p:cNvCxnSpPr>
          <p:nvPr/>
        </p:nvCxnSpPr>
        <p:spPr>
          <a:xfrm flipH="1" rot="10800000">
            <a:off x="2645575" y="1794700"/>
            <a:ext cx="143100" cy="530700"/>
          </a:xfrm>
          <a:prstGeom prst="straightConnector1">
            <a:avLst/>
          </a:prstGeom>
          <a:noFill/>
          <a:ln cap="flat" cmpd="sng" w="15875">
            <a:solidFill>
              <a:srgbClr val="7E7E7E"/>
            </a:solidFill>
            <a:prstDash val="solid"/>
            <a:miter lim="800000"/>
            <a:headEnd len="sm" w="sm" type="none"/>
            <a:tailEnd len="med" w="med" type="triangle"/>
          </a:ln>
        </p:spPr>
      </p:cxnSp>
      <p:cxnSp>
        <p:nvCxnSpPr>
          <p:cNvPr id="446" name="Google Shape;446;p36"/>
          <p:cNvCxnSpPr/>
          <p:nvPr/>
        </p:nvCxnSpPr>
        <p:spPr>
          <a:xfrm flipH="1" rot="10800000">
            <a:off x="3780799" y="1808619"/>
            <a:ext cx="125100" cy="510900"/>
          </a:xfrm>
          <a:prstGeom prst="straightConnector1">
            <a:avLst/>
          </a:prstGeom>
          <a:noFill/>
          <a:ln cap="flat" cmpd="sng" w="15875">
            <a:solidFill>
              <a:srgbClr val="7E7E7E"/>
            </a:solidFill>
            <a:prstDash val="solid"/>
            <a:miter lim="800000"/>
            <a:headEnd len="sm" w="sm" type="none"/>
            <a:tailEnd len="med" w="med" type="triangle"/>
          </a:ln>
        </p:spPr>
      </p:cxnSp>
      <p:cxnSp>
        <p:nvCxnSpPr>
          <p:cNvPr id="447" name="Google Shape;447;p36"/>
          <p:cNvCxnSpPr/>
          <p:nvPr/>
        </p:nvCxnSpPr>
        <p:spPr>
          <a:xfrm>
            <a:off x="3780799" y="2319518"/>
            <a:ext cx="125100" cy="524400"/>
          </a:xfrm>
          <a:prstGeom prst="straightConnector1">
            <a:avLst/>
          </a:prstGeom>
          <a:noFill/>
          <a:ln cap="flat" cmpd="sng" w="15875">
            <a:solidFill>
              <a:srgbClr val="7E7E7E"/>
            </a:solidFill>
            <a:prstDash val="solid"/>
            <a:miter lim="800000"/>
            <a:headEnd len="sm" w="sm" type="none"/>
            <a:tailEnd len="med" w="med" type="triangle"/>
          </a:ln>
        </p:spPr>
      </p:cxnSp>
      <p:cxnSp>
        <p:nvCxnSpPr>
          <p:cNvPr id="448" name="Google Shape;448;p36"/>
          <p:cNvCxnSpPr/>
          <p:nvPr/>
        </p:nvCxnSpPr>
        <p:spPr>
          <a:xfrm flipH="1" rot="10800000">
            <a:off x="4911010" y="2589159"/>
            <a:ext cx="119700" cy="254700"/>
          </a:xfrm>
          <a:prstGeom prst="straightConnector1">
            <a:avLst/>
          </a:prstGeom>
          <a:noFill/>
          <a:ln cap="flat" cmpd="sng" w="15875">
            <a:solidFill>
              <a:srgbClr val="7E7E7E"/>
            </a:solidFill>
            <a:prstDash val="solid"/>
            <a:miter lim="800000"/>
            <a:headEnd len="sm" w="sm" type="none"/>
            <a:tailEnd len="med" w="med" type="triangle"/>
          </a:ln>
        </p:spPr>
      </p:cxnSp>
      <p:cxnSp>
        <p:nvCxnSpPr>
          <p:cNvPr id="449" name="Google Shape;449;p36"/>
          <p:cNvCxnSpPr/>
          <p:nvPr/>
        </p:nvCxnSpPr>
        <p:spPr>
          <a:xfrm>
            <a:off x="4911010" y="2843859"/>
            <a:ext cx="119700" cy="360900"/>
          </a:xfrm>
          <a:prstGeom prst="straightConnector1">
            <a:avLst/>
          </a:prstGeom>
          <a:noFill/>
          <a:ln cap="flat" cmpd="sng" w="15875">
            <a:solidFill>
              <a:srgbClr val="7E7E7E"/>
            </a:solidFill>
            <a:prstDash val="solid"/>
            <a:miter lim="800000"/>
            <a:headEnd len="sm" w="sm" type="none"/>
            <a:tailEnd len="med" w="med" type="triangle"/>
          </a:ln>
        </p:spPr>
      </p:cxnSp>
      <p:cxnSp>
        <p:nvCxnSpPr>
          <p:cNvPr id="450" name="Google Shape;450;p36"/>
          <p:cNvCxnSpPr/>
          <p:nvPr/>
        </p:nvCxnSpPr>
        <p:spPr>
          <a:xfrm flipH="1" rot="10800000">
            <a:off x="4911010" y="1437985"/>
            <a:ext cx="119700" cy="370500"/>
          </a:xfrm>
          <a:prstGeom prst="straightConnector1">
            <a:avLst/>
          </a:prstGeom>
          <a:noFill/>
          <a:ln cap="flat" cmpd="sng" w="15875">
            <a:solidFill>
              <a:srgbClr val="7E7E7E"/>
            </a:solidFill>
            <a:prstDash val="solid"/>
            <a:miter lim="800000"/>
            <a:headEnd len="sm" w="sm" type="none"/>
            <a:tailEnd len="med" w="med" type="triangle"/>
          </a:ln>
        </p:spPr>
      </p:cxnSp>
      <p:cxnSp>
        <p:nvCxnSpPr>
          <p:cNvPr id="451" name="Google Shape;451;p36"/>
          <p:cNvCxnSpPr/>
          <p:nvPr/>
        </p:nvCxnSpPr>
        <p:spPr>
          <a:xfrm>
            <a:off x="4884655" y="1808484"/>
            <a:ext cx="1461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452" name="Google Shape;452;p36"/>
          <p:cNvCxnSpPr/>
          <p:nvPr/>
        </p:nvCxnSpPr>
        <p:spPr>
          <a:xfrm>
            <a:off x="4911010" y="1808484"/>
            <a:ext cx="119700" cy="396300"/>
          </a:xfrm>
          <a:prstGeom prst="straightConnector1">
            <a:avLst/>
          </a:prstGeom>
          <a:noFill/>
          <a:ln cap="flat" cmpd="sng" w="15875">
            <a:solidFill>
              <a:srgbClr val="7E7E7E"/>
            </a:solidFill>
            <a:prstDash val="solid"/>
            <a:miter lim="800000"/>
            <a:headEnd len="sm" w="sm" type="none"/>
            <a:tailEnd len="med" w="med" type="triangle"/>
          </a:ln>
        </p:spPr>
      </p:cxnSp>
      <p:cxnSp>
        <p:nvCxnSpPr>
          <p:cNvPr id="453" name="Google Shape;453;p36"/>
          <p:cNvCxnSpPr/>
          <p:nvPr/>
        </p:nvCxnSpPr>
        <p:spPr>
          <a:xfrm>
            <a:off x="5999007" y="1438044"/>
            <a:ext cx="1338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454" name="Google Shape;454;p36"/>
          <p:cNvCxnSpPr/>
          <p:nvPr/>
        </p:nvCxnSpPr>
        <p:spPr>
          <a:xfrm>
            <a:off x="5999007" y="1808484"/>
            <a:ext cx="1338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455" name="Google Shape;455;p36"/>
          <p:cNvCxnSpPr/>
          <p:nvPr/>
        </p:nvCxnSpPr>
        <p:spPr>
          <a:xfrm>
            <a:off x="5999007" y="2204639"/>
            <a:ext cx="1338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456" name="Google Shape;456;p36"/>
          <p:cNvCxnSpPr/>
          <p:nvPr/>
        </p:nvCxnSpPr>
        <p:spPr>
          <a:xfrm>
            <a:off x="5999007" y="2589158"/>
            <a:ext cx="1338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457" name="Google Shape;457;p36"/>
          <p:cNvCxnSpPr/>
          <p:nvPr/>
        </p:nvCxnSpPr>
        <p:spPr>
          <a:xfrm>
            <a:off x="7106557" y="2204609"/>
            <a:ext cx="1356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458" name="Google Shape;458;p36"/>
          <p:cNvCxnSpPr/>
          <p:nvPr/>
        </p:nvCxnSpPr>
        <p:spPr>
          <a:xfrm flipH="1" rot="10800000">
            <a:off x="6023110" y="2997552"/>
            <a:ext cx="109800" cy="207300"/>
          </a:xfrm>
          <a:prstGeom prst="straightConnector1">
            <a:avLst/>
          </a:prstGeom>
          <a:noFill/>
          <a:ln cap="flat" cmpd="sng" w="15875">
            <a:solidFill>
              <a:srgbClr val="7E7E7E"/>
            </a:solidFill>
            <a:prstDash val="solid"/>
            <a:miter lim="800000"/>
            <a:headEnd len="sm" w="sm" type="none"/>
            <a:tailEnd len="med" w="med" type="triangle"/>
          </a:ln>
        </p:spPr>
      </p:cxnSp>
      <p:cxnSp>
        <p:nvCxnSpPr>
          <p:cNvPr id="459" name="Google Shape;459;p36"/>
          <p:cNvCxnSpPr/>
          <p:nvPr/>
        </p:nvCxnSpPr>
        <p:spPr>
          <a:xfrm>
            <a:off x="6023110" y="3204852"/>
            <a:ext cx="109800" cy="221700"/>
          </a:xfrm>
          <a:prstGeom prst="straightConnector1">
            <a:avLst/>
          </a:prstGeom>
          <a:noFill/>
          <a:ln cap="flat" cmpd="sng" w="15875">
            <a:solidFill>
              <a:srgbClr val="7E7E7E"/>
            </a:solidFill>
            <a:prstDash val="solid"/>
            <a:miter lim="800000"/>
            <a:headEnd len="sm" w="sm" type="none"/>
            <a:tailEnd len="med" w="med" type="triangle"/>
          </a:ln>
        </p:spPr>
      </p:cxnSp>
      <p:cxnSp>
        <p:nvCxnSpPr>
          <p:cNvPr id="460" name="Google Shape;460;p36"/>
          <p:cNvCxnSpPr/>
          <p:nvPr/>
        </p:nvCxnSpPr>
        <p:spPr>
          <a:xfrm>
            <a:off x="7106557" y="2997522"/>
            <a:ext cx="1356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461" name="Google Shape;461;p36"/>
          <p:cNvCxnSpPr/>
          <p:nvPr/>
        </p:nvCxnSpPr>
        <p:spPr>
          <a:xfrm>
            <a:off x="7106557" y="3426583"/>
            <a:ext cx="135600" cy="0"/>
          </a:xfrm>
          <a:prstGeom prst="straightConnector1">
            <a:avLst/>
          </a:prstGeom>
          <a:noFill/>
          <a:ln cap="flat" cmpd="sng" w="15875">
            <a:solidFill>
              <a:srgbClr val="7E7E7E"/>
            </a:solidFill>
            <a:prstDash val="solid"/>
            <a:miter lim="800000"/>
            <a:headEnd len="sm" w="sm" type="none"/>
            <a:tailEnd len="med" w="med" type="triangle"/>
          </a:ln>
        </p:spPr>
      </p:cxnSp>
      <p:grpSp>
        <p:nvGrpSpPr>
          <p:cNvPr id="462" name="Google Shape;462;p36"/>
          <p:cNvGrpSpPr/>
          <p:nvPr/>
        </p:nvGrpSpPr>
        <p:grpSpPr>
          <a:xfrm>
            <a:off x="717086" y="3253627"/>
            <a:ext cx="2572694" cy="419789"/>
            <a:chOff x="1343718" y="5279160"/>
            <a:chExt cx="2164657" cy="1164463"/>
          </a:xfrm>
        </p:grpSpPr>
        <p:grpSp>
          <p:nvGrpSpPr>
            <p:cNvPr id="463" name="Google Shape;463;p36"/>
            <p:cNvGrpSpPr/>
            <p:nvPr/>
          </p:nvGrpSpPr>
          <p:grpSpPr>
            <a:xfrm>
              <a:off x="1343718" y="5279160"/>
              <a:ext cx="1257548" cy="269400"/>
              <a:chOff x="0" y="4470392"/>
              <a:chExt cx="1257674" cy="269400"/>
            </a:xfrm>
          </p:grpSpPr>
          <p:sp>
            <p:nvSpPr>
              <p:cNvPr id="464" name="Google Shape;464;p36"/>
              <p:cNvSpPr txBox="1"/>
              <p:nvPr/>
            </p:nvSpPr>
            <p:spPr>
              <a:xfrm>
                <a:off x="188774" y="4470392"/>
                <a:ext cx="1068900" cy="2694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Arial"/>
                    <a:ea typeface="Arial"/>
                    <a:cs typeface="Arial"/>
                    <a:sym typeface="Arial"/>
                  </a:rPr>
                  <a:t>Policy</a:t>
                </a:r>
                <a:endParaRPr sz="1000">
                  <a:solidFill>
                    <a:srgbClr val="000000"/>
                  </a:solidFill>
                  <a:latin typeface="Times New Roman"/>
                  <a:ea typeface="Times New Roman"/>
                  <a:cs typeface="Times New Roman"/>
                  <a:sym typeface="Times New Roman"/>
                </a:endParaRPr>
              </a:p>
            </p:txBody>
          </p:sp>
          <p:sp>
            <p:nvSpPr>
              <p:cNvPr id="465" name="Google Shape;465;p36"/>
              <p:cNvSpPr/>
              <p:nvPr/>
            </p:nvSpPr>
            <p:spPr>
              <a:xfrm>
                <a:off x="0" y="4513591"/>
                <a:ext cx="194700" cy="183000"/>
              </a:xfrm>
              <a:prstGeom prst="roundRect">
                <a:avLst>
                  <a:gd fmla="val 16667" name="adj"/>
                </a:avLst>
              </a:prstGeom>
              <a:solidFill>
                <a:srgbClr val="9D97F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Arial"/>
                  <a:ea typeface="Arial"/>
                  <a:cs typeface="Arial"/>
                  <a:sym typeface="Arial"/>
                </a:endParaRPr>
              </a:p>
            </p:txBody>
          </p:sp>
        </p:grpSp>
        <p:grpSp>
          <p:nvGrpSpPr>
            <p:cNvPr id="466" name="Google Shape;466;p36"/>
            <p:cNvGrpSpPr/>
            <p:nvPr/>
          </p:nvGrpSpPr>
          <p:grpSpPr>
            <a:xfrm>
              <a:off x="1343718" y="5867850"/>
              <a:ext cx="1423133" cy="303000"/>
              <a:chOff x="0" y="5059092"/>
              <a:chExt cx="1423275" cy="303000"/>
            </a:xfrm>
          </p:grpSpPr>
          <p:sp>
            <p:nvSpPr>
              <p:cNvPr id="467" name="Google Shape;467;p36"/>
              <p:cNvSpPr txBox="1"/>
              <p:nvPr/>
            </p:nvSpPr>
            <p:spPr>
              <a:xfrm>
                <a:off x="188775" y="5059092"/>
                <a:ext cx="1234500" cy="3030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Arial"/>
                    <a:ea typeface="Arial"/>
                    <a:cs typeface="Arial"/>
                    <a:sym typeface="Arial"/>
                  </a:rPr>
                  <a:t>Intermediate effect</a:t>
                </a:r>
                <a:endParaRPr sz="1000">
                  <a:solidFill>
                    <a:srgbClr val="000000"/>
                  </a:solidFill>
                  <a:latin typeface="Times New Roman"/>
                  <a:ea typeface="Times New Roman"/>
                  <a:cs typeface="Times New Roman"/>
                  <a:sym typeface="Times New Roman"/>
                </a:endParaRPr>
              </a:p>
            </p:txBody>
          </p:sp>
          <p:sp>
            <p:nvSpPr>
              <p:cNvPr id="468" name="Google Shape;468;p36"/>
              <p:cNvSpPr/>
              <p:nvPr/>
            </p:nvSpPr>
            <p:spPr>
              <a:xfrm>
                <a:off x="0" y="5119100"/>
                <a:ext cx="194700" cy="183000"/>
              </a:xfrm>
              <a:prstGeom prst="roundRect">
                <a:avLst>
                  <a:gd fmla="val 16667" name="adj"/>
                </a:avLst>
              </a:prstGeom>
              <a:solidFill>
                <a:srgbClr val="E3E3E3"/>
              </a:solidFill>
              <a:ln cap="flat" cmpd="sng" w="9525">
                <a:solidFill>
                  <a:srgbClr val="E3E3E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Arial"/>
                  <a:ea typeface="Arial"/>
                  <a:cs typeface="Arial"/>
                  <a:sym typeface="Arial"/>
                </a:endParaRPr>
              </a:p>
            </p:txBody>
          </p:sp>
        </p:grpSp>
        <p:grpSp>
          <p:nvGrpSpPr>
            <p:cNvPr id="469" name="Google Shape;469;p36"/>
            <p:cNvGrpSpPr/>
            <p:nvPr/>
          </p:nvGrpSpPr>
          <p:grpSpPr>
            <a:xfrm>
              <a:off x="1343718" y="6183523"/>
              <a:ext cx="1246516" cy="260100"/>
              <a:chOff x="0" y="5374751"/>
              <a:chExt cx="1246641" cy="260100"/>
            </a:xfrm>
          </p:grpSpPr>
          <p:sp>
            <p:nvSpPr>
              <p:cNvPr id="470" name="Google Shape;470;p36"/>
              <p:cNvSpPr txBox="1"/>
              <p:nvPr/>
            </p:nvSpPr>
            <p:spPr>
              <a:xfrm>
                <a:off x="200541" y="5374751"/>
                <a:ext cx="1046100" cy="2601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Arial"/>
                    <a:ea typeface="Arial"/>
                    <a:cs typeface="Arial"/>
                    <a:sym typeface="Arial"/>
                  </a:rPr>
                  <a:t>GHG impact</a:t>
                </a:r>
                <a:endParaRPr sz="1000">
                  <a:solidFill>
                    <a:srgbClr val="000000"/>
                  </a:solidFill>
                  <a:latin typeface="Times New Roman"/>
                  <a:ea typeface="Times New Roman"/>
                  <a:cs typeface="Times New Roman"/>
                  <a:sym typeface="Times New Roman"/>
                </a:endParaRPr>
              </a:p>
            </p:txBody>
          </p:sp>
          <p:sp>
            <p:nvSpPr>
              <p:cNvPr id="471" name="Google Shape;471;p36"/>
              <p:cNvSpPr/>
              <p:nvPr/>
            </p:nvSpPr>
            <p:spPr>
              <a:xfrm>
                <a:off x="0" y="5413355"/>
                <a:ext cx="194700" cy="183000"/>
              </a:xfrm>
              <a:prstGeom prst="roundRect">
                <a:avLst>
                  <a:gd fmla="val 16667" name="adj"/>
                </a:avLst>
              </a:prstGeom>
              <a:solidFill>
                <a:srgbClr val="FF8E00"/>
              </a:solidFill>
              <a:ln cap="flat" cmpd="sng" w="9525">
                <a:solidFill>
                  <a:srgbClr val="FF8E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Arial"/>
                  <a:ea typeface="Arial"/>
                  <a:cs typeface="Arial"/>
                  <a:sym typeface="Arial"/>
                </a:endParaRPr>
              </a:p>
            </p:txBody>
          </p:sp>
        </p:grpSp>
        <p:grpSp>
          <p:nvGrpSpPr>
            <p:cNvPr id="472" name="Google Shape;472;p36"/>
            <p:cNvGrpSpPr/>
            <p:nvPr/>
          </p:nvGrpSpPr>
          <p:grpSpPr>
            <a:xfrm>
              <a:off x="1343718" y="5561201"/>
              <a:ext cx="2164657" cy="294000"/>
              <a:chOff x="0" y="4752440"/>
              <a:chExt cx="2164873" cy="294000"/>
            </a:xfrm>
          </p:grpSpPr>
          <p:sp>
            <p:nvSpPr>
              <p:cNvPr id="473" name="Google Shape;473;p36"/>
              <p:cNvSpPr txBox="1"/>
              <p:nvPr/>
            </p:nvSpPr>
            <p:spPr>
              <a:xfrm>
                <a:off x="188773" y="4752440"/>
                <a:ext cx="1976100" cy="2940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Arial"/>
                    <a:ea typeface="Arial"/>
                    <a:cs typeface="Arial"/>
                    <a:sym typeface="Arial"/>
                  </a:rPr>
                  <a:t>Inputs and administrative activities</a:t>
                </a:r>
                <a:endParaRPr sz="1000">
                  <a:solidFill>
                    <a:srgbClr val="000000"/>
                  </a:solidFill>
                  <a:latin typeface="Times New Roman"/>
                  <a:ea typeface="Times New Roman"/>
                  <a:cs typeface="Times New Roman"/>
                  <a:sym typeface="Times New Roman"/>
                </a:endParaRPr>
              </a:p>
            </p:txBody>
          </p:sp>
          <p:sp>
            <p:nvSpPr>
              <p:cNvPr id="474" name="Google Shape;474;p36"/>
              <p:cNvSpPr/>
              <p:nvPr/>
            </p:nvSpPr>
            <p:spPr>
              <a:xfrm>
                <a:off x="0" y="4807941"/>
                <a:ext cx="194700" cy="183000"/>
              </a:xfrm>
              <a:prstGeom prst="roundRect">
                <a:avLst>
                  <a:gd fmla="val 16667" name="adj"/>
                </a:avLst>
              </a:prstGeom>
              <a:solidFill>
                <a:srgbClr val="FFC465"/>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Arial"/>
                  <a:ea typeface="Arial"/>
                  <a:cs typeface="Arial"/>
                  <a:sym typeface="Arial"/>
                </a:endParaRPr>
              </a:p>
            </p:txBody>
          </p:sp>
        </p:grpSp>
      </p:grpSp>
      <p:sp>
        <p:nvSpPr>
          <p:cNvPr id="475" name="Google Shape;475;p36"/>
          <p:cNvSpPr/>
          <p:nvPr/>
        </p:nvSpPr>
        <p:spPr>
          <a:xfrm>
            <a:off x="893375" y="1371977"/>
            <a:ext cx="1479600" cy="778500"/>
          </a:xfrm>
          <a:prstGeom prst="downArrowCallout">
            <a:avLst>
              <a:gd fmla="val 25000" name="adj1"/>
              <a:gd fmla="val 25000" name="adj2"/>
              <a:gd fmla="val 25000" name="adj3"/>
              <a:gd fmla="val 64977" name="adj4"/>
            </a:avLst>
          </a:prstGeom>
          <a:solidFill>
            <a:srgbClr val="000A3A"/>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rgbClr val="FFFFFF"/>
                </a:solidFill>
                <a:latin typeface="Open Sans"/>
                <a:ea typeface="Open Sans"/>
                <a:cs typeface="Open Sans"/>
                <a:sym typeface="Open Sans"/>
              </a:rPr>
              <a:t>POLICY TO INPUTS &amp; ACTIVITIES</a:t>
            </a:r>
            <a:endParaRPr sz="1000">
              <a:latin typeface="Open Sans"/>
              <a:ea typeface="Open Sans"/>
              <a:cs typeface="Open Sans"/>
              <a:sym typeface="Open Sans"/>
            </a:endParaRPr>
          </a:p>
        </p:txBody>
      </p:sp>
      <p:sp>
        <p:nvSpPr>
          <p:cNvPr id="476" name="Google Shape;476;p36"/>
          <p:cNvSpPr/>
          <p:nvPr/>
        </p:nvSpPr>
        <p:spPr>
          <a:xfrm>
            <a:off x="1776275" y="2455775"/>
            <a:ext cx="1875900" cy="711300"/>
          </a:xfrm>
          <a:prstGeom prst="upArrowCallout">
            <a:avLst>
              <a:gd fmla="val 25000" name="adj1"/>
              <a:gd fmla="val 25000" name="adj2"/>
              <a:gd fmla="val 25000" name="adj3"/>
              <a:gd fmla="val 64977" name="adj4"/>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rgbClr val="FFFFFF"/>
                </a:solidFill>
                <a:latin typeface="Open Sans"/>
                <a:ea typeface="Open Sans"/>
                <a:cs typeface="Open Sans"/>
                <a:sym typeface="Open Sans"/>
              </a:rPr>
              <a:t>INPUTS &amp; ACTIVITIES TO INTERMEDIATE EFFECTS</a:t>
            </a:r>
            <a:endParaRPr sz="1000">
              <a:latin typeface="Open Sans"/>
              <a:ea typeface="Open Sans"/>
              <a:cs typeface="Open Sans"/>
              <a:sym typeface="Open Sans"/>
            </a:endParaRPr>
          </a:p>
        </p:txBody>
      </p:sp>
      <p:sp>
        <p:nvSpPr>
          <p:cNvPr id="477" name="Google Shape;477;p36"/>
          <p:cNvSpPr/>
          <p:nvPr/>
        </p:nvSpPr>
        <p:spPr>
          <a:xfrm>
            <a:off x="5062875" y="519425"/>
            <a:ext cx="2018100" cy="778500"/>
          </a:xfrm>
          <a:prstGeom prst="downArrowCallout">
            <a:avLst>
              <a:gd fmla="val 25000" name="adj1"/>
              <a:gd fmla="val 25000" name="adj2"/>
              <a:gd fmla="val 25000" name="adj3"/>
              <a:gd fmla="val 64977" name="adj4"/>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rgbClr val="FFFFFF"/>
                </a:solidFill>
                <a:latin typeface="Open Sans"/>
                <a:ea typeface="Open Sans"/>
                <a:cs typeface="Open Sans"/>
                <a:sym typeface="Open Sans"/>
              </a:rPr>
              <a:t>INTERMEDIATE EFFECTS TO GHG IMPACTS</a:t>
            </a:r>
            <a:endParaRPr sz="1000">
              <a:latin typeface="Open Sans"/>
              <a:ea typeface="Open Sans"/>
              <a:cs typeface="Open Sans"/>
              <a:sym typeface="Open Sans"/>
            </a:endParaRPr>
          </a:p>
        </p:txBody>
      </p:sp>
      <p:sp>
        <p:nvSpPr>
          <p:cNvPr id="478" name="Google Shape;478;p36"/>
          <p:cNvSpPr txBox="1"/>
          <p:nvPr/>
        </p:nvSpPr>
        <p:spPr>
          <a:xfrm>
            <a:off x="422363" y="867492"/>
            <a:ext cx="2018100" cy="338700"/>
          </a:xfrm>
          <a:prstGeom prst="rect">
            <a:avLst/>
          </a:prstGeom>
          <a:solidFill>
            <a:srgbClr val="7E84A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600">
                <a:solidFill>
                  <a:srgbClr val="FAFAFA"/>
                </a:solidFill>
                <a:highlight>
                  <a:srgbClr val="7E84A1"/>
                </a:highlight>
                <a:latin typeface="Open Sans"/>
                <a:ea typeface="Open Sans"/>
                <a:cs typeface="Open Sans"/>
                <a:sym typeface="Open Sans"/>
              </a:rPr>
              <a:t>STAKEHOLDERS</a:t>
            </a:r>
            <a:endParaRPr sz="1600">
              <a:solidFill>
                <a:srgbClr val="FAFAFA"/>
              </a:solidFill>
              <a:highlight>
                <a:srgbClr val="7E84A1"/>
              </a:highlight>
              <a:latin typeface="Open Sans"/>
              <a:ea typeface="Open Sans"/>
              <a:cs typeface="Open Sans"/>
              <a:sym typeface="Open Sans"/>
            </a:endParaRPr>
          </a:p>
        </p:txBody>
      </p:sp>
      <p:cxnSp>
        <p:nvCxnSpPr>
          <p:cNvPr id="479" name="Google Shape;479;p36"/>
          <p:cNvCxnSpPr/>
          <p:nvPr/>
        </p:nvCxnSpPr>
        <p:spPr>
          <a:xfrm>
            <a:off x="232388" y="3965325"/>
            <a:ext cx="8348700" cy="0"/>
          </a:xfrm>
          <a:prstGeom prst="straightConnector1">
            <a:avLst/>
          </a:prstGeom>
          <a:noFill/>
          <a:ln cap="flat" cmpd="sng" w="9525">
            <a:solidFill>
              <a:srgbClr val="000A3A"/>
            </a:solidFill>
            <a:prstDash val="solid"/>
            <a:round/>
            <a:headEnd len="med" w="med" type="none"/>
            <a:tailEnd len="med" w="med" type="none"/>
          </a:ln>
        </p:spPr>
      </p:cxnSp>
      <p:grpSp>
        <p:nvGrpSpPr>
          <p:cNvPr id="480" name="Google Shape;480;p36"/>
          <p:cNvGrpSpPr/>
          <p:nvPr/>
        </p:nvGrpSpPr>
        <p:grpSpPr>
          <a:xfrm>
            <a:off x="736576" y="4299607"/>
            <a:ext cx="7340327" cy="572671"/>
            <a:chOff x="519744" y="5044406"/>
            <a:chExt cx="8239227" cy="854351"/>
          </a:xfrm>
        </p:grpSpPr>
        <p:sp>
          <p:nvSpPr>
            <p:cNvPr id="481" name="Google Shape;481;p36"/>
            <p:cNvSpPr/>
            <p:nvPr/>
          </p:nvSpPr>
          <p:spPr>
            <a:xfrm>
              <a:off x="519744" y="5044406"/>
              <a:ext cx="1248367" cy="85435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7E84A1"/>
            </a:solidFill>
            <a:ln cap="flat" cmpd="sng" w="12700">
              <a:solidFill>
                <a:srgbClr val="FFFFFF"/>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FAFAFA"/>
                  </a:solidFill>
                  <a:latin typeface="Open Sans"/>
                  <a:ea typeface="Open Sans"/>
                  <a:cs typeface="Open Sans"/>
                  <a:sym typeface="Open Sans"/>
                </a:rPr>
                <a:t>Identify stakeholders</a:t>
              </a:r>
              <a:endParaRPr sz="800">
                <a:solidFill>
                  <a:srgbClr val="FAFAFA"/>
                </a:solidFill>
                <a:latin typeface="Open Sans"/>
                <a:ea typeface="Open Sans"/>
                <a:cs typeface="Open Sans"/>
                <a:sym typeface="Open Sans"/>
              </a:endParaRPr>
            </a:p>
          </p:txBody>
        </p:sp>
        <p:sp>
          <p:nvSpPr>
            <p:cNvPr id="482" name="Google Shape;482;p36"/>
            <p:cNvSpPr/>
            <p:nvPr/>
          </p:nvSpPr>
          <p:spPr>
            <a:xfrm>
              <a:off x="2267459" y="5044406"/>
              <a:ext cx="1248367" cy="85435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C465"/>
            </a:solidFill>
            <a:ln cap="flat" cmpd="sng" w="12700">
              <a:solidFill>
                <a:srgbClr val="FFC46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3F3F3F"/>
                  </a:solidFill>
                  <a:latin typeface="Open Sans"/>
                  <a:ea typeface="Open Sans"/>
                  <a:cs typeface="Open Sans"/>
                  <a:sym typeface="Open Sans"/>
                </a:rPr>
                <a:t>Identify inputs and administrative activities</a:t>
              </a:r>
              <a:endParaRPr sz="800">
                <a:latin typeface="Open Sans"/>
                <a:ea typeface="Open Sans"/>
                <a:cs typeface="Open Sans"/>
                <a:sym typeface="Open Sans"/>
              </a:endParaRPr>
            </a:p>
          </p:txBody>
        </p:sp>
        <p:sp>
          <p:nvSpPr>
            <p:cNvPr id="483" name="Google Shape;483;p36"/>
            <p:cNvSpPr/>
            <p:nvPr/>
          </p:nvSpPr>
          <p:spPr>
            <a:xfrm>
              <a:off x="4015174" y="5044406"/>
              <a:ext cx="1248367" cy="85435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E3E3E3"/>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Identify and describe intermediate effects</a:t>
              </a:r>
              <a:endParaRPr sz="800">
                <a:latin typeface="Open Sans"/>
                <a:ea typeface="Open Sans"/>
                <a:cs typeface="Open Sans"/>
                <a:sym typeface="Open Sans"/>
              </a:endParaRPr>
            </a:p>
          </p:txBody>
        </p:sp>
        <p:sp>
          <p:nvSpPr>
            <p:cNvPr id="484" name="Google Shape;484;p36"/>
            <p:cNvSpPr/>
            <p:nvPr/>
          </p:nvSpPr>
          <p:spPr>
            <a:xfrm>
              <a:off x="5762889" y="5044406"/>
              <a:ext cx="1248367" cy="85435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8E00"/>
            </a:solidFill>
            <a:ln cap="flat" cmpd="sng" w="12700">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FFFFFF"/>
                  </a:solidFill>
                  <a:latin typeface="Open Sans"/>
                  <a:ea typeface="Open Sans"/>
                  <a:cs typeface="Open Sans"/>
                  <a:sym typeface="Open Sans"/>
                </a:rPr>
                <a:t>Identify potential GHG effects</a:t>
              </a:r>
              <a:endParaRPr sz="800">
                <a:latin typeface="Open Sans"/>
                <a:ea typeface="Open Sans"/>
                <a:cs typeface="Open Sans"/>
                <a:sym typeface="Open Sans"/>
              </a:endParaRPr>
            </a:p>
          </p:txBody>
        </p:sp>
        <p:sp>
          <p:nvSpPr>
            <p:cNvPr id="485" name="Google Shape;485;p36"/>
            <p:cNvSpPr/>
            <p:nvPr/>
          </p:nvSpPr>
          <p:spPr>
            <a:xfrm>
              <a:off x="7510604" y="5044406"/>
              <a:ext cx="1248367" cy="854351"/>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noFill/>
            <a:ln cap="flat" cmpd="sng" w="19050">
              <a:solidFill>
                <a:srgbClr val="000A3A"/>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486" name="Google Shape;486;p36"/>
            <p:cNvSpPr/>
            <p:nvPr/>
          </p:nvSpPr>
          <p:spPr>
            <a:xfrm>
              <a:off x="1892949" y="5316784"/>
              <a:ext cx="264653" cy="309595"/>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87" name="Google Shape;487;p36"/>
            <p:cNvSpPr/>
            <p:nvPr/>
          </p:nvSpPr>
          <p:spPr>
            <a:xfrm>
              <a:off x="7136093" y="5316784"/>
              <a:ext cx="264653" cy="309595"/>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88" name="Google Shape;488;p36"/>
            <p:cNvSpPr/>
            <p:nvPr/>
          </p:nvSpPr>
          <p:spPr>
            <a:xfrm>
              <a:off x="5388379" y="5316784"/>
              <a:ext cx="264653" cy="309595"/>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489" name="Google Shape;489;p36"/>
            <p:cNvSpPr/>
            <p:nvPr/>
          </p:nvSpPr>
          <p:spPr>
            <a:xfrm>
              <a:off x="3640664" y="5316784"/>
              <a:ext cx="264653" cy="309595"/>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000A3A"/>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p37"/>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STEP 1: Identify stakeholders</a:t>
            </a:r>
            <a:endParaRPr/>
          </a:p>
        </p:txBody>
      </p:sp>
      <p:sp>
        <p:nvSpPr>
          <p:cNvPr id="496" name="Google Shape;496;p37"/>
          <p:cNvSpPr txBox="1"/>
          <p:nvPr/>
        </p:nvSpPr>
        <p:spPr>
          <a:xfrm>
            <a:off x="904750" y="1677350"/>
            <a:ext cx="3609600" cy="2747400"/>
          </a:xfrm>
          <a:prstGeom prst="rect">
            <a:avLst/>
          </a:prstGeom>
          <a:solidFill>
            <a:srgbClr val="FFF0DA"/>
          </a:solid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Stakeholders are all those who are:</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Affected by the policy or</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May influence the policy</a:t>
            </a:r>
            <a:endParaRPr sz="10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Stakeholders can be:</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Organisations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Communities or</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Individuals</a:t>
            </a:r>
            <a:endParaRPr sz="10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Stakeholders include:</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Agencies and levels of government</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Civil society</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Private sector organisations</a:t>
            </a:r>
            <a:endParaRPr sz="10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t/>
            </a:r>
            <a:endParaRPr sz="1000">
              <a:solidFill>
                <a:srgbClr val="000A3A"/>
              </a:solidFill>
              <a:latin typeface="Open Sans"/>
              <a:ea typeface="Open Sans"/>
              <a:cs typeface="Open Sans"/>
              <a:sym typeface="Open Sans"/>
            </a:endParaRPr>
          </a:p>
        </p:txBody>
      </p:sp>
      <p:sp>
        <p:nvSpPr>
          <p:cNvPr id="497" name="Google Shape;497;p37"/>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7E84A1"/>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FAFAFA"/>
                </a:solidFill>
                <a:latin typeface="Open Sans"/>
                <a:ea typeface="Open Sans"/>
                <a:cs typeface="Open Sans"/>
                <a:sym typeface="Open Sans"/>
              </a:rPr>
              <a:t>Identify stakeholders</a:t>
            </a:r>
            <a:endParaRPr sz="800">
              <a:solidFill>
                <a:srgbClr val="FAFAFA"/>
              </a:solidFill>
              <a:latin typeface="Open Sans"/>
              <a:ea typeface="Open Sans"/>
              <a:cs typeface="Open Sans"/>
              <a:sym typeface="Open Sans"/>
            </a:endParaRPr>
          </a:p>
        </p:txBody>
      </p:sp>
      <p:sp>
        <p:nvSpPr>
          <p:cNvPr id="498" name="Google Shape;498;p37"/>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499" name="Google Shape;499;p37"/>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500" name="Google Shape;500;p37"/>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501" name="Google Shape;501;p37"/>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502" name="Google Shape;502;p37"/>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03" name="Google Shape;503;p37"/>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04" name="Google Shape;504;p37"/>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05" name="Google Shape;505;p37"/>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pic>
        <p:nvPicPr>
          <p:cNvPr id="506" name="Google Shape;506;p37"/>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507" name="Google Shape;507;p37"/>
          <p:cNvSpPr txBox="1"/>
          <p:nvPr/>
        </p:nvSpPr>
        <p:spPr>
          <a:xfrm>
            <a:off x="1086099" y="4537850"/>
            <a:ext cx="30945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Identify all stakeholders affected by, or with influence on, the policy</a:t>
            </a:r>
            <a:endParaRPr i="1" sz="1000">
              <a:solidFill>
                <a:srgbClr val="09294E"/>
              </a:solidFill>
              <a:latin typeface="Open Sans"/>
              <a:ea typeface="Open Sans"/>
              <a:cs typeface="Open Sans"/>
              <a:sym typeface="Open Sans"/>
            </a:endParaRPr>
          </a:p>
        </p:txBody>
      </p:sp>
      <p:pic>
        <p:nvPicPr>
          <p:cNvPr id="508" name="Google Shape;508;p37">
            <a:hlinkClick r:id="rId4"/>
          </p:cNvPr>
          <p:cNvPicPr preferRelativeResize="0"/>
          <p:nvPr/>
        </p:nvPicPr>
        <p:blipFill rotWithShape="1">
          <a:blip r:embed="rId5">
            <a:alphaModFix/>
          </a:blip>
          <a:srcRect b="0" l="0" r="0" t="0"/>
          <a:stretch/>
        </p:blipFill>
        <p:spPr>
          <a:xfrm>
            <a:off x="4394902" y="4612248"/>
            <a:ext cx="898800" cy="376500"/>
          </a:xfrm>
          <a:prstGeom prst="roundRect">
            <a:avLst>
              <a:gd fmla="val 16667" name="adj"/>
            </a:avLst>
          </a:prstGeom>
          <a:noFill/>
          <a:ln>
            <a:noFill/>
          </a:ln>
        </p:spPr>
      </p:pic>
      <p:sp>
        <p:nvSpPr>
          <p:cNvPr id="509" name="Google Shape;509;p37"/>
          <p:cNvSpPr/>
          <p:nvPr/>
        </p:nvSpPr>
        <p:spPr>
          <a:xfrm>
            <a:off x="4560925" y="1664800"/>
            <a:ext cx="3696900" cy="26706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37"/>
          <p:cNvSpPr txBox="1"/>
          <p:nvPr/>
        </p:nvSpPr>
        <p:spPr>
          <a:xfrm>
            <a:off x="4560925" y="1729575"/>
            <a:ext cx="3696900" cy="253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Examples of stakeholders:</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Communities, indigenous people or marginalized groups involved in forest resources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Producer associations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NGOs or civil society organisations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Farmers and ranchers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Education and research institutes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Suppliers of equipment and inputs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Commercial forest companies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Government agencies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Informal forest businesses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Financial institutions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Consumers</a:t>
            </a:r>
            <a:endParaRPr sz="1000">
              <a:solidFill>
                <a:srgbClr val="000A3A"/>
              </a:solidFill>
              <a:latin typeface="Open Sans"/>
              <a:ea typeface="Open Sans"/>
              <a:cs typeface="Open Sans"/>
              <a:sym typeface="Open Sans"/>
            </a:endParaRPr>
          </a:p>
        </p:txBody>
      </p:sp>
      <p:cxnSp>
        <p:nvCxnSpPr>
          <p:cNvPr id="511" name="Google Shape;511;p37"/>
          <p:cNvCxnSpPr>
            <a:stCxn id="506" idx="6"/>
            <a:endCxn id="507" idx="1"/>
          </p:cNvCxnSpPr>
          <p:nvPr/>
        </p:nvCxnSpPr>
        <p:spPr>
          <a:xfrm>
            <a:off x="871800" y="4726100"/>
            <a:ext cx="214200" cy="0"/>
          </a:xfrm>
          <a:prstGeom prst="straightConnector1">
            <a:avLst/>
          </a:prstGeom>
          <a:noFill/>
          <a:ln cap="flat" cmpd="sng" w="9525">
            <a:solidFill>
              <a:srgbClr val="9D97F0"/>
            </a:solidFill>
            <a:prstDash val="solid"/>
            <a:round/>
            <a:headEnd len="med" w="med" type="none"/>
            <a:tailEnd len="med" w="med" type="oval"/>
          </a:ln>
        </p:spPr>
      </p:cxnSp>
      <p:sp>
        <p:nvSpPr>
          <p:cNvPr id="512" name="Google Shape;512;p37"/>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513" name="Google Shape;513;p37"/>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514" name="Google Shape;514;p37">
            <a:hlinkClick action="ppaction://hlinksldjump" r:id="rId6"/>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515" name="Google Shape;515;p37">
            <a:hlinkClick action="ppaction://hlinksldjump" r:id="rId7"/>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sp>
        <p:nvSpPr>
          <p:cNvPr id="521" name="Google Shape;521;p38"/>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STEP 2: Identify inputs and administrative activities</a:t>
            </a:r>
            <a:endParaRPr/>
          </a:p>
        </p:txBody>
      </p:sp>
      <p:sp>
        <p:nvSpPr>
          <p:cNvPr id="522" name="Google Shape;522;p38"/>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523" name="Google Shape;523;p38"/>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C465"/>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524" name="Google Shape;524;p38"/>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525" name="Google Shape;525;p38"/>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526" name="Google Shape;526;p38"/>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527" name="Google Shape;527;p38"/>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28" name="Google Shape;528;p38"/>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29" name="Google Shape;529;p38"/>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30" name="Google Shape;530;p38"/>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pic>
        <p:nvPicPr>
          <p:cNvPr id="531" name="Google Shape;531;p38"/>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532" name="Google Shape;532;p38"/>
          <p:cNvSpPr txBox="1"/>
          <p:nvPr/>
        </p:nvSpPr>
        <p:spPr>
          <a:xfrm>
            <a:off x="1086099" y="4537850"/>
            <a:ext cx="30945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Identify the inputs and activities that go into implementing the policy</a:t>
            </a:r>
            <a:endParaRPr i="1" sz="1000">
              <a:solidFill>
                <a:srgbClr val="09294E"/>
              </a:solidFill>
              <a:latin typeface="Open Sans"/>
              <a:ea typeface="Open Sans"/>
              <a:cs typeface="Open Sans"/>
              <a:sym typeface="Open Sans"/>
            </a:endParaRPr>
          </a:p>
        </p:txBody>
      </p:sp>
      <p:sp>
        <p:nvSpPr>
          <p:cNvPr id="533" name="Google Shape;533;p38"/>
          <p:cNvSpPr/>
          <p:nvPr/>
        </p:nvSpPr>
        <p:spPr>
          <a:xfrm>
            <a:off x="901850" y="1809350"/>
            <a:ext cx="3176464" cy="226577"/>
          </a:xfrm>
          <a:custGeom>
            <a:rect b="b" l="l" r="r" t="t"/>
            <a:pathLst>
              <a:path extrusionOk="0" h="1041733" w="3481056">
                <a:moveTo>
                  <a:pt x="0" y="0"/>
                </a:moveTo>
                <a:lnTo>
                  <a:pt x="3481056" y="0"/>
                </a:lnTo>
                <a:lnTo>
                  <a:pt x="3481056" y="1041733"/>
                </a:lnTo>
                <a:lnTo>
                  <a:pt x="0" y="1041733"/>
                </a:lnTo>
                <a:lnTo>
                  <a:pt x="0" y="0"/>
                </a:lnTo>
                <a:close/>
              </a:path>
            </a:pathLst>
          </a:custGeom>
          <a:solidFill>
            <a:srgbClr val="9D97F0"/>
          </a:solidFill>
          <a:ln>
            <a:noFill/>
          </a:ln>
        </p:spPr>
        <p:txBody>
          <a:bodyPr anchorCtr="0" anchor="ctr" bIns="93450" lIns="163575" spcFirstLastPara="1" rIns="163575" wrap="square" tIns="93450">
            <a:noAutofit/>
          </a:bodyPr>
          <a:lstStyle/>
          <a:p>
            <a:pPr indent="0" lvl="0" marL="0" marR="0" rtl="0" algn="ctr">
              <a:lnSpc>
                <a:spcPct val="90000"/>
              </a:lnSpc>
              <a:spcBef>
                <a:spcPts val="0"/>
              </a:spcBef>
              <a:spcAft>
                <a:spcPts val="0"/>
              </a:spcAft>
              <a:buClr>
                <a:srgbClr val="FFFFFF"/>
              </a:buClr>
              <a:buSzPts val="1800"/>
              <a:buFont typeface="Arial"/>
              <a:buNone/>
            </a:pPr>
            <a:r>
              <a:rPr b="1" lang="en-ZA" sz="1000">
                <a:solidFill>
                  <a:srgbClr val="FFFFFF"/>
                </a:solidFill>
                <a:latin typeface="Open Sans"/>
                <a:ea typeface="Open Sans"/>
                <a:cs typeface="Open Sans"/>
                <a:sym typeface="Open Sans"/>
              </a:rPr>
              <a:t>INPUTS</a:t>
            </a:r>
            <a:endParaRPr sz="1000">
              <a:solidFill>
                <a:srgbClr val="FFFFFF"/>
              </a:solidFill>
              <a:latin typeface="Open Sans"/>
              <a:ea typeface="Open Sans"/>
              <a:cs typeface="Open Sans"/>
              <a:sym typeface="Open Sans"/>
            </a:endParaRPr>
          </a:p>
        </p:txBody>
      </p:sp>
      <p:sp>
        <p:nvSpPr>
          <p:cNvPr id="534" name="Google Shape;534;p38"/>
          <p:cNvSpPr/>
          <p:nvPr/>
        </p:nvSpPr>
        <p:spPr>
          <a:xfrm>
            <a:off x="901850" y="2365100"/>
            <a:ext cx="3176464" cy="1672299"/>
          </a:xfrm>
          <a:custGeom>
            <a:rect b="b" l="l" r="r" t="t"/>
            <a:pathLst>
              <a:path extrusionOk="0" h="3448040" w="3481056">
                <a:moveTo>
                  <a:pt x="0" y="0"/>
                </a:moveTo>
                <a:lnTo>
                  <a:pt x="3481056" y="0"/>
                </a:lnTo>
                <a:lnTo>
                  <a:pt x="3481056" y="3448040"/>
                </a:lnTo>
                <a:lnTo>
                  <a:pt x="0" y="3448040"/>
                </a:lnTo>
                <a:lnTo>
                  <a:pt x="0" y="0"/>
                </a:lnTo>
                <a:close/>
              </a:path>
            </a:pathLst>
          </a:custGeom>
          <a:solidFill>
            <a:srgbClr val="FFF0DA"/>
          </a:solidFill>
          <a:ln>
            <a:noFill/>
          </a:ln>
        </p:spPr>
        <p:txBody>
          <a:bodyPr anchorCtr="0" anchor="t" bIns="112000" lIns="74675" spcFirstLastPara="1" rIns="99550" wrap="square" tIns="74675">
            <a:noAutofit/>
          </a:bodyPr>
          <a:lstStyle/>
          <a:p>
            <a:pPr indent="-171450" lvl="1" marL="171450" marR="0" rtl="0" algn="l">
              <a:lnSpc>
                <a:spcPct val="90000"/>
              </a:lnSpc>
              <a:spcBef>
                <a:spcPts val="0"/>
              </a:spcBef>
              <a:spcAft>
                <a:spcPts val="0"/>
              </a:spcAft>
              <a:buClr>
                <a:srgbClr val="09294E"/>
              </a:buClr>
              <a:buSzPts val="1600"/>
              <a:buFont typeface="Arial"/>
              <a:buNone/>
            </a:pPr>
            <a:r>
              <a:t/>
            </a:r>
            <a:endParaRPr b="1" sz="800">
              <a:solidFill>
                <a:srgbClr val="09294E"/>
              </a:solidFill>
              <a:latin typeface="Open Sans"/>
              <a:ea typeface="Open Sans"/>
              <a:cs typeface="Open Sans"/>
              <a:sym typeface="Open Sans"/>
            </a:endParaRPr>
          </a:p>
          <a:p>
            <a:pPr indent="-171450" lvl="1" marL="171450" marR="0" rtl="0" algn="l">
              <a:lnSpc>
                <a:spcPct val="90000"/>
              </a:lnSpc>
              <a:spcBef>
                <a:spcPts val="0"/>
              </a:spcBef>
              <a:spcAft>
                <a:spcPts val="0"/>
              </a:spcAft>
              <a:buClr>
                <a:srgbClr val="09294E"/>
              </a:buClr>
              <a:buSzPts val="1600"/>
              <a:buFont typeface="Arial"/>
              <a:buNone/>
            </a:pPr>
            <a:r>
              <a:rPr b="1" i="0" lang="en-ZA" sz="800" u="none" cap="none" strike="noStrike">
                <a:solidFill>
                  <a:srgbClr val="09294E"/>
                </a:solidFill>
                <a:latin typeface="Open Sans"/>
                <a:ea typeface="Open Sans"/>
                <a:cs typeface="Open Sans"/>
                <a:sym typeface="Open Sans"/>
              </a:rPr>
              <a:t>EXAMPLES</a:t>
            </a:r>
            <a:endParaRPr sz="800">
              <a:latin typeface="Open Sans"/>
              <a:ea typeface="Open Sans"/>
              <a:cs typeface="Open Sans"/>
              <a:sym typeface="Open Sans"/>
            </a:endParaRPr>
          </a:p>
          <a:p>
            <a:pPr indent="-76200" lvl="1" marL="182880" marR="0" rtl="0" algn="l">
              <a:lnSpc>
                <a:spcPct val="100000"/>
              </a:lnSpc>
              <a:spcBef>
                <a:spcPts val="84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Money allocated to training and education programmes</a:t>
            </a:r>
            <a:endParaRPr sz="800">
              <a:latin typeface="Open Sans"/>
              <a:ea typeface="Open Sans"/>
              <a:cs typeface="Open Sans"/>
              <a:sym typeface="Open Sans"/>
            </a:endParaRPr>
          </a:p>
          <a:p>
            <a:pPr indent="-76200" lvl="1" marL="182880" marR="0" rtl="0" algn="l">
              <a:lnSpc>
                <a:spcPct val="100000"/>
              </a:lnSpc>
              <a:spcBef>
                <a:spcPts val="120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Money allocated to research programmes</a:t>
            </a:r>
            <a:endParaRPr sz="800">
              <a:latin typeface="Open Sans"/>
              <a:ea typeface="Open Sans"/>
              <a:cs typeface="Open Sans"/>
              <a:sym typeface="Open Sans"/>
            </a:endParaRPr>
          </a:p>
          <a:p>
            <a:pPr indent="-76200" lvl="1" marL="182880" marR="0" rtl="0" algn="l">
              <a:lnSpc>
                <a:spcPct val="100000"/>
              </a:lnSpc>
              <a:spcBef>
                <a:spcPts val="120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A new programme authorised out of the national budget</a:t>
            </a:r>
            <a:endParaRPr sz="800">
              <a:latin typeface="Open Sans"/>
              <a:ea typeface="Open Sans"/>
              <a:cs typeface="Open Sans"/>
              <a:sym typeface="Open Sans"/>
            </a:endParaRPr>
          </a:p>
          <a:p>
            <a:pPr indent="-76200" lvl="1" marL="182880" marR="0" rtl="0" algn="l">
              <a:lnSpc>
                <a:spcPct val="100000"/>
              </a:lnSpc>
              <a:spcBef>
                <a:spcPts val="120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Private financing secured to co-fund a government programme</a:t>
            </a:r>
            <a:endParaRPr sz="800">
              <a:latin typeface="Open Sans"/>
              <a:ea typeface="Open Sans"/>
              <a:cs typeface="Open Sans"/>
              <a:sym typeface="Open Sans"/>
            </a:endParaRPr>
          </a:p>
        </p:txBody>
      </p:sp>
      <p:sp>
        <p:nvSpPr>
          <p:cNvPr id="535" name="Google Shape;535;p38"/>
          <p:cNvSpPr/>
          <p:nvPr/>
        </p:nvSpPr>
        <p:spPr>
          <a:xfrm>
            <a:off x="4276248" y="1809350"/>
            <a:ext cx="3963081" cy="231786"/>
          </a:xfrm>
          <a:custGeom>
            <a:rect b="b" l="l" r="r" t="t"/>
            <a:pathLst>
              <a:path extrusionOk="0" h="1041733" w="4428024">
                <a:moveTo>
                  <a:pt x="0" y="0"/>
                </a:moveTo>
                <a:lnTo>
                  <a:pt x="4428024" y="0"/>
                </a:lnTo>
                <a:lnTo>
                  <a:pt x="4428024" y="1041733"/>
                </a:lnTo>
                <a:lnTo>
                  <a:pt x="0" y="1041733"/>
                </a:lnTo>
                <a:lnTo>
                  <a:pt x="0" y="0"/>
                </a:lnTo>
                <a:close/>
              </a:path>
            </a:pathLst>
          </a:custGeom>
          <a:solidFill>
            <a:srgbClr val="9D97F0"/>
          </a:solidFill>
          <a:ln>
            <a:noFill/>
          </a:ln>
        </p:spPr>
        <p:txBody>
          <a:bodyPr anchorCtr="0" anchor="ctr" bIns="93450" lIns="163575" spcFirstLastPara="1" rIns="163575" wrap="square" tIns="93450">
            <a:noAutofit/>
          </a:bodyPr>
          <a:lstStyle/>
          <a:p>
            <a:pPr indent="0" lvl="0" marL="0" marR="0" rtl="0" algn="ctr">
              <a:lnSpc>
                <a:spcPct val="90000"/>
              </a:lnSpc>
              <a:spcBef>
                <a:spcPts val="0"/>
              </a:spcBef>
              <a:spcAft>
                <a:spcPts val="0"/>
              </a:spcAft>
              <a:buClr>
                <a:srgbClr val="FFFFFF"/>
              </a:buClr>
              <a:buSzPts val="1800"/>
              <a:buFont typeface="Arial"/>
              <a:buNone/>
            </a:pPr>
            <a:r>
              <a:rPr b="1" lang="en-ZA" sz="1000">
                <a:solidFill>
                  <a:srgbClr val="FFFFFF"/>
                </a:solidFill>
                <a:latin typeface="Open Sans"/>
                <a:ea typeface="Open Sans"/>
                <a:cs typeface="Open Sans"/>
                <a:sym typeface="Open Sans"/>
              </a:rPr>
              <a:t>ACTIVITIES</a:t>
            </a:r>
            <a:endParaRPr sz="1000">
              <a:solidFill>
                <a:srgbClr val="FFFFFF"/>
              </a:solidFill>
              <a:latin typeface="Open Sans"/>
              <a:ea typeface="Open Sans"/>
              <a:cs typeface="Open Sans"/>
              <a:sym typeface="Open Sans"/>
            </a:endParaRPr>
          </a:p>
        </p:txBody>
      </p:sp>
      <p:sp>
        <p:nvSpPr>
          <p:cNvPr id="536" name="Google Shape;536;p38"/>
          <p:cNvSpPr/>
          <p:nvPr/>
        </p:nvSpPr>
        <p:spPr>
          <a:xfrm>
            <a:off x="4276248" y="2364776"/>
            <a:ext cx="3963081" cy="1672299"/>
          </a:xfrm>
          <a:custGeom>
            <a:rect b="b" l="l" r="r" t="t"/>
            <a:pathLst>
              <a:path extrusionOk="0" h="3448040" w="4428024">
                <a:moveTo>
                  <a:pt x="0" y="0"/>
                </a:moveTo>
                <a:lnTo>
                  <a:pt x="4428024" y="0"/>
                </a:lnTo>
                <a:lnTo>
                  <a:pt x="4428024" y="3448040"/>
                </a:lnTo>
                <a:lnTo>
                  <a:pt x="0" y="3448040"/>
                </a:lnTo>
                <a:lnTo>
                  <a:pt x="0" y="0"/>
                </a:lnTo>
                <a:close/>
              </a:path>
            </a:pathLst>
          </a:custGeom>
          <a:solidFill>
            <a:srgbClr val="FFF0DA"/>
          </a:solidFill>
          <a:ln>
            <a:noFill/>
          </a:ln>
        </p:spPr>
        <p:txBody>
          <a:bodyPr anchorCtr="0" anchor="t" bIns="112000" lIns="74675" spcFirstLastPara="1" rIns="99550" wrap="square" tIns="74675">
            <a:noAutofit/>
          </a:bodyPr>
          <a:lstStyle/>
          <a:p>
            <a:pPr indent="-171450" lvl="1" marL="171450" marR="0" rtl="0" algn="l">
              <a:lnSpc>
                <a:spcPct val="90000"/>
              </a:lnSpc>
              <a:spcBef>
                <a:spcPts val="0"/>
              </a:spcBef>
              <a:spcAft>
                <a:spcPts val="0"/>
              </a:spcAft>
              <a:buClr>
                <a:srgbClr val="09294E"/>
              </a:buClr>
              <a:buSzPts val="1600"/>
              <a:buFont typeface="Arial"/>
              <a:buNone/>
            </a:pPr>
            <a:r>
              <a:t/>
            </a:r>
            <a:endParaRPr b="1" sz="800">
              <a:solidFill>
                <a:srgbClr val="09294E"/>
              </a:solidFill>
              <a:latin typeface="Open Sans"/>
              <a:ea typeface="Open Sans"/>
              <a:cs typeface="Open Sans"/>
              <a:sym typeface="Open Sans"/>
            </a:endParaRPr>
          </a:p>
          <a:p>
            <a:pPr indent="-171450" lvl="1" marL="171450" marR="0" rtl="0" algn="l">
              <a:lnSpc>
                <a:spcPct val="90000"/>
              </a:lnSpc>
              <a:spcBef>
                <a:spcPts val="0"/>
              </a:spcBef>
              <a:spcAft>
                <a:spcPts val="0"/>
              </a:spcAft>
              <a:buClr>
                <a:srgbClr val="09294E"/>
              </a:buClr>
              <a:buSzPts val="1600"/>
              <a:buFont typeface="Arial"/>
              <a:buNone/>
            </a:pPr>
            <a:r>
              <a:rPr b="1" i="0" lang="en-ZA" sz="800" u="none" cap="none" strike="noStrike">
                <a:solidFill>
                  <a:srgbClr val="09294E"/>
                </a:solidFill>
                <a:latin typeface="Open Sans"/>
                <a:ea typeface="Open Sans"/>
                <a:cs typeface="Open Sans"/>
                <a:sym typeface="Open Sans"/>
              </a:rPr>
              <a:t>EXAMPLES</a:t>
            </a:r>
            <a:endParaRPr sz="800">
              <a:latin typeface="Open Sans"/>
              <a:ea typeface="Open Sans"/>
              <a:cs typeface="Open Sans"/>
              <a:sym typeface="Open Sans"/>
            </a:endParaRPr>
          </a:p>
          <a:p>
            <a:pPr indent="-76200" lvl="1" marL="114300" marR="0" rtl="0" algn="l">
              <a:lnSpc>
                <a:spcPct val="100000"/>
              </a:lnSpc>
              <a:spcBef>
                <a:spcPts val="24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A government agency offers payments for tree planting</a:t>
            </a:r>
            <a:endParaRPr sz="800">
              <a:latin typeface="Open Sans"/>
              <a:ea typeface="Open Sans"/>
              <a:cs typeface="Open Sans"/>
              <a:sym typeface="Open Sans"/>
            </a:endParaRPr>
          </a:p>
          <a:p>
            <a:pPr indent="-76200" lvl="1" marL="114300" marR="0" rtl="0" algn="l">
              <a:lnSpc>
                <a:spcPct val="100000"/>
              </a:lnSpc>
              <a:spcBef>
                <a:spcPts val="60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A government agency establishes tree nurseries</a:t>
            </a:r>
            <a:endParaRPr sz="800">
              <a:latin typeface="Open Sans"/>
              <a:ea typeface="Open Sans"/>
              <a:cs typeface="Open Sans"/>
              <a:sym typeface="Open Sans"/>
            </a:endParaRPr>
          </a:p>
          <a:p>
            <a:pPr indent="-76200" lvl="1" marL="114300" marR="0" rtl="0" algn="l">
              <a:lnSpc>
                <a:spcPct val="100000"/>
              </a:lnSpc>
              <a:spcBef>
                <a:spcPts val="60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Grants offered to extend training in new cultivation methods</a:t>
            </a:r>
            <a:endParaRPr sz="800">
              <a:latin typeface="Open Sans"/>
              <a:ea typeface="Open Sans"/>
              <a:cs typeface="Open Sans"/>
              <a:sym typeface="Open Sans"/>
            </a:endParaRPr>
          </a:p>
          <a:p>
            <a:pPr indent="-76200" lvl="1" marL="114300" marR="0" rtl="0" algn="l">
              <a:lnSpc>
                <a:spcPct val="100000"/>
              </a:lnSpc>
              <a:spcBef>
                <a:spcPts val="60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Additional staff hired to work with farmers on technology transfer</a:t>
            </a:r>
            <a:endParaRPr sz="800">
              <a:latin typeface="Open Sans"/>
              <a:ea typeface="Open Sans"/>
              <a:cs typeface="Open Sans"/>
              <a:sym typeface="Open Sans"/>
            </a:endParaRPr>
          </a:p>
          <a:p>
            <a:pPr indent="-76200" lvl="1" marL="114300" marR="0" rtl="0" algn="l">
              <a:lnSpc>
                <a:spcPct val="100000"/>
              </a:lnSpc>
              <a:spcBef>
                <a:spcPts val="600"/>
              </a:spcBef>
              <a:spcAft>
                <a:spcPts val="0"/>
              </a:spcAft>
              <a:buClr>
                <a:srgbClr val="000000"/>
              </a:buClr>
              <a:buSzPts val="800"/>
              <a:buFont typeface="Open Sans"/>
              <a:buChar char="•"/>
            </a:pPr>
            <a:r>
              <a:rPr i="0" lang="en-ZA" sz="800" u="none" cap="none" strike="noStrike">
                <a:solidFill>
                  <a:srgbClr val="000000"/>
                </a:solidFill>
                <a:latin typeface="Open Sans"/>
                <a:ea typeface="Open Sans"/>
                <a:cs typeface="Open Sans"/>
                <a:sym typeface="Open Sans"/>
              </a:rPr>
              <a:t>Enforcement of forestry standards improved</a:t>
            </a:r>
            <a:endParaRPr sz="800">
              <a:latin typeface="Open Sans"/>
              <a:ea typeface="Open Sans"/>
              <a:cs typeface="Open Sans"/>
              <a:sym typeface="Open Sans"/>
            </a:endParaRPr>
          </a:p>
        </p:txBody>
      </p:sp>
      <p:sp>
        <p:nvSpPr>
          <p:cNvPr id="537" name="Google Shape;537;p38"/>
          <p:cNvSpPr/>
          <p:nvPr/>
        </p:nvSpPr>
        <p:spPr>
          <a:xfrm>
            <a:off x="901851" y="2036255"/>
            <a:ext cx="3176464" cy="328146"/>
          </a:xfrm>
          <a:custGeom>
            <a:rect b="b" l="l" r="r" t="t"/>
            <a:pathLst>
              <a:path extrusionOk="0" h="1041733" w="3481056">
                <a:moveTo>
                  <a:pt x="0" y="0"/>
                </a:moveTo>
                <a:lnTo>
                  <a:pt x="3481056" y="0"/>
                </a:lnTo>
                <a:lnTo>
                  <a:pt x="3481056" y="1041733"/>
                </a:lnTo>
                <a:lnTo>
                  <a:pt x="0" y="1041733"/>
                </a:lnTo>
                <a:lnTo>
                  <a:pt x="0" y="0"/>
                </a:lnTo>
                <a:close/>
              </a:path>
            </a:pathLst>
          </a:custGeom>
          <a:solidFill>
            <a:srgbClr val="FF8E00"/>
          </a:solidFill>
          <a:ln>
            <a:noFill/>
          </a:ln>
        </p:spPr>
        <p:txBody>
          <a:bodyPr anchorCtr="0" anchor="ctr" bIns="93450" lIns="163575" spcFirstLastPara="1" rIns="163575" wrap="square" tIns="93450">
            <a:noAutofit/>
          </a:bodyPr>
          <a:lstStyle/>
          <a:p>
            <a:pPr indent="0" lvl="0" marL="0" marR="0" rtl="0" algn="ctr">
              <a:lnSpc>
                <a:spcPct val="90000"/>
              </a:lnSpc>
              <a:spcBef>
                <a:spcPts val="0"/>
              </a:spcBef>
              <a:spcAft>
                <a:spcPts val="0"/>
              </a:spcAft>
              <a:buClr>
                <a:srgbClr val="FFFFFF"/>
              </a:buClr>
              <a:buSzPts val="1600"/>
              <a:buFont typeface="Arial"/>
              <a:buNone/>
            </a:pPr>
            <a:r>
              <a:rPr lang="en-ZA" sz="1000">
                <a:solidFill>
                  <a:srgbClr val="FFFFFF"/>
                </a:solidFill>
                <a:latin typeface="Open Sans"/>
                <a:ea typeface="Open Sans"/>
                <a:cs typeface="Open Sans"/>
                <a:sym typeface="Open Sans"/>
              </a:rPr>
              <a:t>Resources that go into implementing a policy</a:t>
            </a:r>
            <a:endParaRPr sz="1000">
              <a:latin typeface="Open Sans"/>
              <a:ea typeface="Open Sans"/>
              <a:cs typeface="Open Sans"/>
              <a:sym typeface="Open Sans"/>
            </a:endParaRPr>
          </a:p>
        </p:txBody>
      </p:sp>
      <p:sp>
        <p:nvSpPr>
          <p:cNvPr id="538" name="Google Shape;538;p38"/>
          <p:cNvSpPr/>
          <p:nvPr/>
        </p:nvSpPr>
        <p:spPr>
          <a:xfrm>
            <a:off x="4276248" y="2042243"/>
            <a:ext cx="3963081" cy="325542"/>
          </a:xfrm>
          <a:custGeom>
            <a:rect b="b" l="l" r="r" t="t"/>
            <a:pathLst>
              <a:path extrusionOk="0" h="1041733" w="4428024">
                <a:moveTo>
                  <a:pt x="0" y="0"/>
                </a:moveTo>
                <a:lnTo>
                  <a:pt x="4428024" y="0"/>
                </a:lnTo>
                <a:lnTo>
                  <a:pt x="4428024" y="1041733"/>
                </a:lnTo>
                <a:lnTo>
                  <a:pt x="0" y="1041733"/>
                </a:lnTo>
                <a:lnTo>
                  <a:pt x="0" y="0"/>
                </a:lnTo>
                <a:close/>
              </a:path>
            </a:pathLst>
          </a:custGeom>
          <a:solidFill>
            <a:srgbClr val="FF8E00"/>
          </a:solidFill>
          <a:ln>
            <a:noFill/>
          </a:ln>
        </p:spPr>
        <p:txBody>
          <a:bodyPr anchorCtr="0" anchor="ctr" bIns="93450" lIns="163575" spcFirstLastPara="1" rIns="163575" wrap="square" tIns="93450">
            <a:noAutofit/>
          </a:bodyPr>
          <a:lstStyle/>
          <a:p>
            <a:pPr indent="0" lvl="0" marL="0" marR="0" rtl="0" algn="ctr">
              <a:lnSpc>
                <a:spcPct val="90000"/>
              </a:lnSpc>
              <a:spcBef>
                <a:spcPts val="0"/>
              </a:spcBef>
              <a:spcAft>
                <a:spcPts val="0"/>
              </a:spcAft>
              <a:buClr>
                <a:srgbClr val="FFFFFF"/>
              </a:buClr>
              <a:buSzPts val="1600"/>
              <a:buFont typeface="Arial"/>
              <a:buNone/>
            </a:pPr>
            <a:r>
              <a:rPr lang="en-ZA" sz="1000">
                <a:solidFill>
                  <a:srgbClr val="FFFFFF"/>
                </a:solidFill>
                <a:latin typeface="Open Sans"/>
                <a:ea typeface="Open Sans"/>
                <a:cs typeface="Open Sans"/>
                <a:sym typeface="Open Sans"/>
              </a:rPr>
              <a:t>Administrative activities involved in implementing the policy </a:t>
            </a:r>
            <a:endParaRPr sz="1000">
              <a:latin typeface="Open Sans"/>
              <a:ea typeface="Open Sans"/>
              <a:cs typeface="Open Sans"/>
              <a:sym typeface="Open Sans"/>
            </a:endParaRPr>
          </a:p>
        </p:txBody>
      </p:sp>
      <p:sp>
        <p:nvSpPr>
          <p:cNvPr id="539" name="Google Shape;539;p38"/>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540" name="Google Shape;540;p38"/>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541" name="Google Shape;541;p38">
            <a:hlinkClick action="ppaction://hlinksldjump" r:id="rId4"/>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542" name="Google Shape;542;p38">
            <a:hlinkClick action="ppaction://hlinksldjump" r:id="rId5"/>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cxnSp>
        <p:nvCxnSpPr>
          <p:cNvPr id="543" name="Google Shape;543;p38"/>
          <p:cNvCxnSpPr>
            <a:stCxn id="531" idx="6"/>
            <a:endCxn id="532" idx="1"/>
          </p:cNvCxnSpPr>
          <p:nvPr/>
        </p:nvCxnSpPr>
        <p:spPr>
          <a:xfrm>
            <a:off x="871800" y="4726100"/>
            <a:ext cx="214200" cy="0"/>
          </a:xfrm>
          <a:prstGeom prst="straightConnector1">
            <a:avLst/>
          </a:prstGeom>
          <a:noFill/>
          <a:ln cap="flat" cmpd="sng" w="9525">
            <a:solidFill>
              <a:schemeClr val="dk1"/>
            </a:solidFill>
            <a:prstDash val="solid"/>
            <a:round/>
            <a:headEnd len="med" w="med" type="none"/>
            <a:tailEnd len="med" w="med" type="oval"/>
          </a:ln>
        </p:spPr>
      </p:cxn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8" name="Shape 548"/>
        <p:cNvGrpSpPr/>
        <p:nvPr/>
      </p:nvGrpSpPr>
      <p:grpSpPr>
        <a:xfrm>
          <a:off x="0" y="0"/>
          <a:ext cx="0" cy="0"/>
          <a:chOff x="0" y="0"/>
          <a:chExt cx="0" cy="0"/>
        </a:xfrm>
      </p:grpSpPr>
      <p:sp>
        <p:nvSpPr>
          <p:cNvPr id="549" name="Google Shape;549;p3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STEP 3: Identify the intermediate effects (1/4)</a:t>
            </a:r>
            <a:endParaRPr/>
          </a:p>
        </p:txBody>
      </p:sp>
      <p:sp>
        <p:nvSpPr>
          <p:cNvPr id="550" name="Google Shape;550;p39">
            <a:hlinkClick action="ppaction://hlinksldjump" r:id="rId3"/>
          </p:cNvPr>
          <p:cNvSpPr txBox="1"/>
          <p:nvPr/>
        </p:nvSpPr>
        <p:spPr>
          <a:xfrm>
            <a:off x="3494488" y="4556168"/>
            <a:ext cx="763500" cy="3120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1000">
                <a:solidFill>
                  <a:schemeClr val="lt1"/>
                </a:solidFill>
                <a:latin typeface="Open Sans"/>
                <a:ea typeface="Open Sans"/>
                <a:cs typeface="Open Sans"/>
                <a:sym typeface="Open Sans"/>
              </a:rPr>
              <a:t>Example</a:t>
            </a:r>
            <a:endParaRPr sz="1000">
              <a:solidFill>
                <a:schemeClr val="lt1"/>
              </a:solidFill>
              <a:latin typeface="Open Sans"/>
              <a:ea typeface="Open Sans"/>
              <a:cs typeface="Open Sans"/>
              <a:sym typeface="Open Sans"/>
            </a:endParaRPr>
          </a:p>
        </p:txBody>
      </p:sp>
      <p:sp>
        <p:nvSpPr>
          <p:cNvPr id="551" name="Google Shape;551;p39"/>
          <p:cNvSpPr txBox="1"/>
          <p:nvPr/>
        </p:nvSpPr>
        <p:spPr>
          <a:xfrm>
            <a:off x="598800" y="1787725"/>
            <a:ext cx="7999200" cy="2380500"/>
          </a:xfrm>
          <a:prstGeom prst="rect">
            <a:avLst/>
          </a:prstGeom>
          <a:noFill/>
          <a:ln>
            <a:noFill/>
          </a:ln>
        </p:spPr>
        <p:txBody>
          <a:bodyPr anchorCtr="0" anchor="t" bIns="91425" lIns="91425" spcFirstLastPara="1" rIns="91425" wrap="square" tIns="91425">
            <a:spAutoFit/>
          </a:bodyPr>
          <a:lstStyle/>
          <a:p>
            <a:pPr indent="-311150" lvl="0" marL="457200" rtl="0" algn="l">
              <a:lnSpc>
                <a:spcPct val="115000"/>
              </a:lnSpc>
              <a:spcBef>
                <a:spcPts val="600"/>
              </a:spcBef>
              <a:spcAft>
                <a:spcPts val="0"/>
              </a:spcAft>
              <a:buClr>
                <a:srgbClr val="000A3A"/>
              </a:buClr>
              <a:buSzPts val="1300"/>
              <a:buFont typeface="Open Sans"/>
              <a:buChar char="●"/>
            </a:pPr>
            <a:r>
              <a:rPr lang="en-ZA" sz="1300">
                <a:solidFill>
                  <a:srgbClr val="000A3A"/>
                </a:solidFill>
                <a:latin typeface="Open Sans"/>
                <a:ea typeface="Open Sans"/>
                <a:cs typeface="Open Sans"/>
                <a:sym typeface="Open Sans"/>
              </a:rPr>
              <a:t>Intermediate effects can be characterised as how stakeholders are expected to respond to the inputs or administrative activities</a:t>
            </a:r>
            <a:endParaRPr sz="1300">
              <a:solidFill>
                <a:srgbClr val="000A3A"/>
              </a:solidFill>
              <a:latin typeface="Open Sans"/>
              <a:ea typeface="Open Sans"/>
              <a:cs typeface="Open Sans"/>
              <a:sym typeface="Open Sans"/>
            </a:endParaRPr>
          </a:p>
          <a:p>
            <a:pPr indent="-311150" lvl="0" marL="457200" rtl="0" algn="l">
              <a:lnSpc>
                <a:spcPct val="115000"/>
              </a:lnSpc>
              <a:spcBef>
                <a:spcPts val="0"/>
              </a:spcBef>
              <a:spcAft>
                <a:spcPts val="0"/>
              </a:spcAft>
              <a:buClr>
                <a:srgbClr val="000A3A"/>
              </a:buClr>
              <a:buSzPts val="1300"/>
              <a:buFont typeface="Open Sans"/>
              <a:buChar char="●"/>
            </a:pPr>
            <a:r>
              <a:rPr lang="en-ZA" sz="1300">
                <a:solidFill>
                  <a:srgbClr val="000A3A"/>
                </a:solidFill>
                <a:latin typeface="Open Sans"/>
                <a:ea typeface="Open Sans"/>
                <a:cs typeface="Open Sans"/>
                <a:sym typeface="Open Sans"/>
              </a:rPr>
              <a:t>Can also be characterised as:</a:t>
            </a:r>
            <a:endParaRPr sz="13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t/>
            </a:r>
            <a:endParaRPr sz="13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t/>
            </a:r>
            <a:endParaRPr sz="13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t/>
            </a:r>
            <a:endParaRPr sz="13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t/>
            </a:r>
            <a:endParaRPr sz="1300">
              <a:solidFill>
                <a:srgbClr val="000A3A"/>
              </a:solidFill>
              <a:latin typeface="Open Sans"/>
              <a:ea typeface="Open Sans"/>
              <a:cs typeface="Open Sans"/>
              <a:sym typeface="Open Sans"/>
            </a:endParaRPr>
          </a:p>
          <a:p>
            <a:pPr indent="-311150" lvl="0" marL="457200" rtl="0" algn="l">
              <a:lnSpc>
                <a:spcPct val="115000"/>
              </a:lnSpc>
              <a:spcBef>
                <a:spcPts val="600"/>
              </a:spcBef>
              <a:spcAft>
                <a:spcPts val="0"/>
              </a:spcAft>
              <a:buClr>
                <a:srgbClr val="000A3A"/>
              </a:buClr>
              <a:buSzPts val="1300"/>
              <a:buFont typeface="Open Sans"/>
              <a:buChar char="●"/>
            </a:pPr>
            <a:r>
              <a:rPr lang="en-ZA" sz="1300">
                <a:solidFill>
                  <a:srgbClr val="000A3A"/>
                </a:solidFill>
                <a:latin typeface="Open Sans"/>
                <a:ea typeface="Open Sans"/>
                <a:cs typeface="Open Sans"/>
                <a:sym typeface="Open Sans"/>
              </a:rPr>
              <a:t>Identify intermediate effects by asking: </a:t>
            </a:r>
            <a:r>
              <a:rPr b="1" lang="en-ZA" sz="1300">
                <a:solidFill>
                  <a:srgbClr val="FAFAFA"/>
                </a:solidFill>
                <a:highlight>
                  <a:srgbClr val="FF8E00"/>
                </a:highlight>
                <a:latin typeface="Open Sans"/>
                <a:ea typeface="Open Sans"/>
                <a:cs typeface="Open Sans"/>
                <a:sym typeface="Open Sans"/>
              </a:rPr>
              <a:t>If the effect X happens, what will the reaction be?</a:t>
            </a:r>
            <a:endParaRPr b="1" sz="1300">
              <a:solidFill>
                <a:srgbClr val="FAFAFA"/>
              </a:solidFill>
              <a:highlight>
                <a:srgbClr val="FF8E00"/>
              </a:highlight>
              <a:latin typeface="Open Sans"/>
              <a:ea typeface="Open Sans"/>
              <a:cs typeface="Open Sans"/>
              <a:sym typeface="Open Sans"/>
            </a:endParaRPr>
          </a:p>
        </p:txBody>
      </p:sp>
      <p:sp>
        <p:nvSpPr>
          <p:cNvPr id="552" name="Google Shape;552;p39"/>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553" name="Google Shape;553;p39"/>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554" name="Google Shape;554;p39"/>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555" name="Google Shape;555;p39"/>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556" name="Google Shape;556;p39"/>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557" name="Google Shape;557;p39"/>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58" name="Google Shape;558;p39"/>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59" name="Google Shape;559;p39"/>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60" name="Google Shape;560;p39"/>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pic>
        <p:nvPicPr>
          <p:cNvPr id="561" name="Google Shape;561;p39">
            <a:hlinkClick r:id="rId4"/>
          </p:cNvPr>
          <p:cNvPicPr preferRelativeResize="0"/>
          <p:nvPr/>
        </p:nvPicPr>
        <p:blipFill rotWithShape="1">
          <a:blip r:embed="rId5">
            <a:alphaModFix/>
          </a:blip>
          <a:srcRect b="0" l="0" r="0" t="0"/>
          <a:stretch/>
        </p:blipFill>
        <p:spPr>
          <a:xfrm>
            <a:off x="4394902" y="4536048"/>
            <a:ext cx="898800" cy="376500"/>
          </a:xfrm>
          <a:prstGeom prst="roundRect">
            <a:avLst>
              <a:gd fmla="val 16667" name="adj"/>
            </a:avLst>
          </a:prstGeom>
          <a:noFill/>
          <a:ln>
            <a:noFill/>
          </a:ln>
        </p:spPr>
      </p:pic>
      <p:sp>
        <p:nvSpPr>
          <p:cNvPr id="562" name="Google Shape;562;p39"/>
          <p:cNvSpPr/>
          <p:nvPr/>
        </p:nvSpPr>
        <p:spPr>
          <a:xfrm>
            <a:off x="881068" y="2703175"/>
            <a:ext cx="2922000" cy="396000"/>
          </a:xfrm>
          <a:prstGeom prst="rect">
            <a:avLst/>
          </a:prstGeom>
          <a:solidFill>
            <a:srgbClr val="FFC46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700">
                <a:solidFill>
                  <a:srgbClr val="000A3A"/>
                </a:solidFill>
                <a:latin typeface="Open Sans"/>
                <a:ea typeface="Open Sans"/>
                <a:cs typeface="Open Sans"/>
                <a:sym typeface="Open Sans"/>
              </a:rPr>
              <a:t>LAND-BASED</a:t>
            </a:r>
            <a:endParaRPr b="1" sz="700">
              <a:solidFill>
                <a:srgbClr val="000A3A"/>
              </a:solidFill>
              <a:latin typeface="Open Sans"/>
              <a:ea typeface="Open Sans"/>
              <a:cs typeface="Open Sans"/>
              <a:sym typeface="Open Sans"/>
            </a:endParaRPr>
          </a:p>
          <a:p>
            <a:pPr indent="0" lvl="0" marL="0" marR="0" rtl="0" algn="l">
              <a:spcBef>
                <a:spcPts val="0"/>
              </a:spcBef>
              <a:spcAft>
                <a:spcPts val="0"/>
              </a:spcAft>
              <a:buNone/>
            </a:pPr>
            <a:r>
              <a:rPr lang="en-ZA" sz="700">
                <a:solidFill>
                  <a:srgbClr val="000A3A"/>
                </a:solidFill>
                <a:latin typeface="Open Sans"/>
                <a:ea typeface="Open Sans"/>
                <a:cs typeface="Open Sans"/>
                <a:sym typeface="Open Sans"/>
              </a:rPr>
              <a:t>When land use shifts from one land category to another</a:t>
            </a:r>
            <a:endParaRPr sz="700">
              <a:solidFill>
                <a:srgbClr val="000A3A"/>
              </a:solidFill>
              <a:latin typeface="Open Sans"/>
              <a:ea typeface="Open Sans"/>
              <a:cs typeface="Open Sans"/>
              <a:sym typeface="Open Sans"/>
            </a:endParaRPr>
          </a:p>
        </p:txBody>
      </p:sp>
      <p:sp>
        <p:nvSpPr>
          <p:cNvPr id="563" name="Google Shape;563;p39"/>
          <p:cNvSpPr/>
          <p:nvPr/>
        </p:nvSpPr>
        <p:spPr>
          <a:xfrm>
            <a:off x="3866295" y="2703175"/>
            <a:ext cx="2852700" cy="396000"/>
          </a:xfrm>
          <a:prstGeom prst="rect">
            <a:avLst/>
          </a:prstGeom>
          <a:solidFill>
            <a:srgbClr val="E4DE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700">
                <a:solidFill>
                  <a:srgbClr val="09294E"/>
                </a:solidFill>
                <a:latin typeface="Open Sans"/>
                <a:ea typeface="Open Sans"/>
                <a:cs typeface="Open Sans"/>
                <a:sym typeface="Open Sans"/>
              </a:rPr>
              <a:t>INTENDED</a:t>
            </a:r>
            <a:endParaRPr sz="700">
              <a:latin typeface="Open Sans"/>
              <a:ea typeface="Open Sans"/>
              <a:cs typeface="Open Sans"/>
              <a:sym typeface="Open Sans"/>
            </a:endParaRPr>
          </a:p>
          <a:p>
            <a:pPr indent="0" lvl="0" marL="0" marR="0" rtl="0" algn="l">
              <a:spcBef>
                <a:spcPts val="0"/>
              </a:spcBef>
              <a:spcAft>
                <a:spcPts val="0"/>
              </a:spcAft>
              <a:buNone/>
            </a:pPr>
            <a:r>
              <a:rPr lang="en-ZA" sz="700">
                <a:solidFill>
                  <a:srgbClr val="000000"/>
                </a:solidFill>
                <a:latin typeface="Open Sans"/>
                <a:ea typeface="Open Sans"/>
                <a:cs typeface="Open Sans"/>
                <a:sym typeface="Open Sans"/>
              </a:rPr>
              <a:t>This are anticipated consequences</a:t>
            </a:r>
            <a:endParaRPr sz="700">
              <a:latin typeface="Open Sans"/>
              <a:ea typeface="Open Sans"/>
              <a:cs typeface="Open Sans"/>
              <a:sym typeface="Open Sans"/>
            </a:endParaRPr>
          </a:p>
        </p:txBody>
      </p:sp>
      <p:sp>
        <p:nvSpPr>
          <p:cNvPr id="564" name="Google Shape;564;p39"/>
          <p:cNvSpPr/>
          <p:nvPr/>
        </p:nvSpPr>
        <p:spPr>
          <a:xfrm>
            <a:off x="881068" y="3137105"/>
            <a:ext cx="2922000" cy="490200"/>
          </a:xfrm>
          <a:prstGeom prst="rect">
            <a:avLst/>
          </a:prstGeom>
          <a:solidFill>
            <a:srgbClr val="FFC465"/>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700">
                <a:solidFill>
                  <a:srgbClr val="000A3A"/>
                </a:solidFill>
                <a:latin typeface="Open Sans"/>
                <a:ea typeface="Open Sans"/>
                <a:cs typeface="Open Sans"/>
                <a:sym typeface="Open Sans"/>
              </a:rPr>
              <a:t>MARKET-BASED </a:t>
            </a:r>
            <a:endParaRPr sz="700">
              <a:solidFill>
                <a:srgbClr val="000A3A"/>
              </a:solidFill>
              <a:latin typeface="Open Sans"/>
              <a:ea typeface="Open Sans"/>
              <a:cs typeface="Open Sans"/>
              <a:sym typeface="Open Sans"/>
            </a:endParaRPr>
          </a:p>
          <a:p>
            <a:pPr indent="0" lvl="0" marL="0" marR="0" rtl="0" algn="l">
              <a:spcBef>
                <a:spcPts val="0"/>
              </a:spcBef>
              <a:spcAft>
                <a:spcPts val="0"/>
              </a:spcAft>
              <a:buNone/>
            </a:pPr>
            <a:r>
              <a:rPr lang="en-ZA" sz="700">
                <a:solidFill>
                  <a:srgbClr val="000A3A"/>
                </a:solidFill>
                <a:latin typeface="Open Sans"/>
                <a:ea typeface="Open Sans"/>
                <a:cs typeface="Open Sans"/>
                <a:sym typeface="Open Sans"/>
              </a:rPr>
              <a:t>When the policy reduces the production of a commodity causing a change in the supply and market demand equilibrium</a:t>
            </a:r>
            <a:endParaRPr sz="700">
              <a:solidFill>
                <a:srgbClr val="000A3A"/>
              </a:solidFill>
              <a:latin typeface="Open Sans"/>
              <a:ea typeface="Open Sans"/>
              <a:cs typeface="Open Sans"/>
              <a:sym typeface="Open Sans"/>
            </a:endParaRPr>
          </a:p>
        </p:txBody>
      </p:sp>
      <p:sp>
        <p:nvSpPr>
          <p:cNvPr id="565" name="Google Shape;565;p39"/>
          <p:cNvSpPr/>
          <p:nvPr/>
        </p:nvSpPr>
        <p:spPr>
          <a:xfrm>
            <a:off x="3866295" y="3137105"/>
            <a:ext cx="2852700" cy="490200"/>
          </a:xfrm>
          <a:prstGeom prst="rect">
            <a:avLst/>
          </a:prstGeom>
          <a:solidFill>
            <a:srgbClr val="E4DE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ZA" sz="700">
                <a:solidFill>
                  <a:srgbClr val="09294E"/>
                </a:solidFill>
                <a:latin typeface="Open Sans"/>
                <a:ea typeface="Open Sans"/>
                <a:cs typeface="Open Sans"/>
                <a:sym typeface="Open Sans"/>
              </a:rPr>
              <a:t>UNINTENDED</a:t>
            </a:r>
            <a:endParaRPr b="1" sz="700">
              <a:solidFill>
                <a:srgbClr val="3F3F3F"/>
              </a:solidFill>
              <a:latin typeface="Open Sans"/>
              <a:ea typeface="Open Sans"/>
              <a:cs typeface="Open Sans"/>
              <a:sym typeface="Open Sans"/>
            </a:endParaRPr>
          </a:p>
          <a:p>
            <a:pPr indent="0" lvl="0" marL="0" marR="0" rtl="0" algn="l">
              <a:spcBef>
                <a:spcPts val="0"/>
              </a:spcBef>
              <a:spcAft>
                <a:spcPts val="0"/>
              </a:spcAft>
              <a:buNone/>
            </a:pPr>
            <a:r>
              <a:rPr lang="en-ZA" sz="700">
                <a:solidFill>
                  <a:srgbClr val="000000"/>
                </a:solidFill>
                <a:latin typeface="Open Sans"/>
                <a:ea typeface="Open Sans"/>
                <a:cs typeface="Open Sans"/>
                <a:sym typeface="Open Sans"/>
              </a:rPr>
              <a:t>Occur as a result of compensating actions and can impact other sectors or members of society not targeted by the policy</a:t>
            </a:r>
            <a:endParaRPr sz="700">
              <a:latin typeface="Open Sans"/>
              <a:ea typeface="Open Sans"/>
              <a:cs typeface="Open Sans"/>
              <a:sym typeface="Open Sans"/>
            </a:endParaRPr>
          </a:p>
        </p:txBody>
      </p:sp>
      <p:pic>
        <p:nvPicPr>
          <p:cNvPr id="566" name="Google Shape;566;p39"/>
          <p:cNvPicPr preferRelativeResize="0"/>
          <p:nvPr/>
        </p:nvPicPr>
        <p:blipFill rotWithShape="1">
          <a:blip r:embed="rId6">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567" name="Google Shape;567;p39"/>
          <p:cNvSpPr txBox="1"/>
          <p:nvPr/>
        </p:nvSpPr>
        <p:spPr>
          <a:xfrm>
            <a:off x="1086100" y="4537850"/>
            <a:ext cx="13728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Identify all </a:t>
            </a:r>
            <a:endParaRPr i="1" sz="1000">
              <a:solidFill>
                <a:srgbClr val="09294E"/>
              </a:solidFill>
              <a:latin typeface="Open Sans"/>
              <a:ea typeface="Open Sans"/>
              <a:cs typeface="Open Sans"/>
              <a:sym typeface="Open Sans"/>
            </a:endParaRPr>
          </a:p>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intermediate effects</a:t>
            </a:r>
            <a:endParaRPr i="1" sz="1000">
              <a:solidFill>
                <a:srgbClr val="09294E"/>
              </a:solidFill>
              <a:latin typeface="Open Sans"/>
              <a:ea typeface="Open Sans"/>
              <a:cs typeface="Open Sans"/>
              <a:sym typeface="Open Sans"/>
            </a:endParaRPr>
          </a:p>
        </p:txBody>
      </p:sp>
      <p:cxnSp>
        <p:nvCxnSpPr>
          <p:cNvPr id="568" name="Google Shape;568;p39"/>
          <p:cNvCxnSpPr>
            <a:stCxn id="566" idx="6"/>
            <a:endCxn id="567" idx="1"/>
          </p:cNvCxnSpPr>
          <p:nvPr/>
        </p:nvCxnSpPr>
        <p:spPr>
          <a:xfrm>
            <a:off x="871800" y="4726100"/>
            <a:ext cx="214200" cy="0"/>
          </a:xfrm>
          <a:prstGeom prst="straightConnector1">
            <a:avLst/>
          </a:prstGeom>
          <a:noFill/>
          <a:ln cap="flat" cmpd="sng" w="9525">
            <a:solidFill>
              <a:srgbClr val="9D97F0"/>
            </a:solidFill>
            <a:prstDash val="solid"/>
            <a:round/>
            <a:headEnd len="sm" w="sm" type="none"/>
            <a:tailEnd len="med" w="med" type="oval"/>
          </a:ln>
        </p:spPr>
      </p:cxnSp>
      <p:sp>
        <p:nvSpPr>
          <p:cNvPr id="569" name="Google Shape;569;p39"/>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570" name="Google Shape;570;p39"/>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571" name="Google Shape;571;p39">
            <a:hlinkClick action="ppaction://hlinksldjump" r:id="rId7"/>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572" name="Google Shape;572;p39">
            <a:hlinkClick action="ppaction://hlinksldjump" r:id="rId8"/>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7" name="Shape 577"/>
        <p:cNvGrpSpPr/>
        <p:nvPr/>
      </p:nvGrpSpPr>
      <p:grpSpPr>
        <a:xfrm>
          <a:off x="0" y="0"/>
          <a:ext cx="0" cy="0"/>
          <a:chOff x="0" y="0"/>
          <a:chExt cx="0" cy="0"/>
        </a:xfrm>
      </p:grpSpPr>
      <p:sp>
        <p:nvSpPr>
          <p:cNvPr id="578" name="Google Shape;578;p4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STEP 3: Identify the intermediate effects (2/4)</a:t>
            </a:r>
            <a:endParaRPr/>
          </a:p>
        </p:txBody>
      </p:sp>
      <p:sp>
        <p:nvSpPr>
          <p:cNvPr id="579" name="Google Shape;579;p40"/>
          <p:cNvSpPr txBox="1"/>
          <p:nvPr/>
        </p:nvSpPr>
        <p:spPr>
          <a:xfrm>
            <a:off x="598800" y="1711525"/>
            <a:ext cx="7999200" cy="3031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ZA" sz="1300">
                <a:solidFill>
                  <a:srgbClr val="000A3A"/>
                </a:solidFill>
                <a:latin typeface="Open Sans"/>
                <a:ea typeface="Open Sans"/>
                <a:cs typeface="Open Sans"/>
                <a:sym typeface="Open Sans"/>
              </a:rPr>
              <a:t>Describe each intermediate effect according to:</a:t>
            </a:r>
            <a:endParaRPr b="1" sz="13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Affected land category </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Forest land, cropland, grassland, wetland, settlements, other lands</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Land remaining land or converted land</a:t>
            </a:r>
            <a:endParaRPr sz="10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Affected activities</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Can be a change in activity, practice or technology</a:t>
            </a:r>
            <a:endParaRPr sz="1000">
              <a:solidFill>
                <a:srgbClr val="000A3A"/>
              </a:solidFill>
              <a:latin typeface="Open Sans"/>
              <a:ea typeface="Open Sans"/>
              <a:cs typeface="Open Sans"/>
              <a:sym typeface="Open Sans"/>
            </a:endParaRPr>
          </a:p>
          <a:p>
            <a:pPr indent="-292100" lvl="0" marL="45720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Described by the activity data</a:t>
            </a:r>
            <a:endParaRPr sz="10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Direction and amount of effect</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Example: increase the amount of cropland converted to forest land by 10, 000 ha</a:t>
            </a:r>
            <a:endParaRPr sz="10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Geographic location of effect</a:t>
            </a:r>
            <a:endParaRPr b="1" sz="10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rPr b="1" lang="en-ZA" sz="1000">
                <a:solidFill>
                  <a:srgbClr val="000A3A"/>
                </a:solidFill>
                <a:latin typeface="Open Sans"/>
                <a:ea typeface="Open Sans"/>
                <a:cs typeface="Open Sans"/>
                <a:sym typeface="Open Sans"/>
              </a:rPr>
              <a:t>Timing of effect</a:t>
            </a:r>
            <a:endParaRPr b="1" sz="1000">
              <a:solidFill>
                <a:srgbClr val="000A3A"/>
              </a:solidFill>
              <a:latin typeface="Open Sans"/>
              <a:ea typeface="Open Sans"/>
              <a:cs typeface="Open Sans"/>
              <a:sym typeface="Open Sans"/>
            </a:endParaRPr>
          </a:p>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Can be short term or long term</a:t>
            </a:r>
            <a:endParaRPr sz="1000">
              <a:solidFill>
                <a:srgbClr val="000A3A"/>
              </a:solidFill>
              <a:latin typeface="Open Sans"/>
              <a:ea typeface="Open Sans"/>
              <a:cs typeface="Open Sans"/>
              <a:sym typeface="Open Sans"/>
            </a:endParaRPr>
          </a:p>
        </p:txBody>
      </p:sp>
      <p:sp>
        <p:nvSpPr>
          <p:cNvPr id="580" name="Google Shape;580;p40"/>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581" name="Google Shape;581;p40"/>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582" name="Google Shape;582;p40"/>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583" name="Google Shape;583;p40"/>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584" name="Google Shape;584;p40"/>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585" name="Google Shape;585;p40"/>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86" name="Google Shape;586;p40"/>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87" name="Google Shape;587;p40"/>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88" name="Google Shape;588;p40"/>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589" name="Google Shape;589;p40"/>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590" name="Google Shape;590;p40"/>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591" name="Google Shape;591;p40">
            <a:hlinkClick action="ppaction://hlinksldjump" r:id="rId3"/>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592" name="Google Shape;592;p40">
            <a:hlinkClick action="ppaction://hlinksldjump" r:id="rId4"/>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3"/>
          <p:cNvSpPr txBox="1"/>
          <p:nvPr>
            <p:ph idx="4294967295" type="title"/>
          </p:nvPr>
        </p:nvSpPr>
        <p:spPr>
          <a:xfrm>
            <a:off x="492025" y="216425"/>
            <a:ext cx="83403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ZA" sz="2400">
                <a:solidFill>
                  <a:schemeClr val="dk2"/>
                </a:solidFill>
              </a:rPr>
              <a:t>Series of ICAT Assessment Guides</a:t>
            </a:r>
            <a:endParaRPr>
              <a:solidFill>
                <a:schemeClr val="dk2"/>
              </a:solidFill>
            </a:endParaRPr>
          </a:p>
        </p:txBody>
      </p:sp>
      <p:sp>
        <p:nvSpPr>
          <p:cNvPr id="132" name="Google Shape;132;p23"/>
          <p:cNvSpPr/>
          <p:nvPr/>
        </p:nvSpPr>
        <p:spPr>
          <a:xfrm>
            <a:off x="492025" y="1313625"/>
            <a:ext cx="5576700" cy="3681900"/>
          </a:xfrm>
          <a:prstGeom prst="rect">
            <a:avLst/>
          </a:prstGeom>
          <a:solidFill>
            <a:srgbClr val="F8DABA"/>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None/>
            </a:pPr>
            <a:r>
              <a:t/>
            </a:r>
            <a:endParaRPr b="0" i="0" sz="1100" u="none" cap="none" strike="noStrike">
              <a:solidFill>
                <a:srgbClr val="FFFFFF"/>
              </a:solidFill>
              <a:latin typeface="Arial"/>
              <a:ea typeface="Arial"/>
              <a:cs typeface="Arial"/>
              <a:sym typeface="Arial"/>
            </a:endParaRPr>
          </a:p>
        </p:txBody>
      </p:sp>
      <p:pic>
        <p:nvPicPr>
          <p:cNvPr id="133" name="Google Shape;133;p23"/>
          <p:cNvPicPr preferRelativeResize="0"/>
          <p:nvPr/>
        </p:nvPicPr>
        <p:blipFill rotWithShape="1">
          <a:blip r:embed="rId3">
            <a:alphaModFix/>
          </a:blip>
          <a:srcRect b="0" l="0" r="0" t="0"/>
          <a:stretch/>
        </p:blipFill>
        <p:spPr>
          <a:xfrm>
            <a:off x="3796170" y="2314013"/>
            <a:ext cx="532962" cy="532962"/>
          </a:xfrm>
          <a:prstGeom prst="rect">
            <a:avLst/>
          </a:prstGeom>
          <a:noFill/>
          <a:ln>
            <a:noFill/>
          </a:ln>
        </p:spPr>
      </p:pic>
      <p:pic>
        <p:nvPicPr>
          <p:cNvPr id="134" name="Google Shape;134;p23"/>
          <p:cNvPicPr preferRelativeResize="0"/>
          <p:nvPr/>
        </p:nvPicPr>
        <p:blipFill rotWithShape="1">
          <a:blip r:embed="rId4">
            <a:alphaModFix/>
          </a:blip>
          <a:srcRect b="0" l="0" r="0" t="0"/>
          <a:stretch/>
        </p:blipFill>
        <p:spPr>
          <a:xfrm>
            <a:off x="947236" y="2355875"/>
            <a:ext cx="532962" cy="532962"/>
          </a:xfrm>
          <a:prstGeom prst="rect">
            <a:avLst/>
          </a:prstGeom>
          <a:noFill/>
          <a:ln>
            <a:noFill/>
          </a:ln>
        </p:spPr>
      </p:pic>
      <p:pic>
        <p:nvPicPr>
          <p:cNvPr id="135" name="Google Shape;135;p23"/>
          <p:cNvPicPr preferRelativeResize="0"/>
          <p:nvPr/>
        </p:nvPicPr>
        <p:blipFill rotWithShape="1">
          <a:blip r:embed="rId5">
            <a:alphaModFix/>
          </a:blip>
          <a:srcRect b="0" l="0" r="0" t="0"/>
          <a:stretch/>
        </p:blipFill>
        <p:spPr>
          <a:xfrm>
            <a:off x="1880831" y="2355875"/>
            <a:ext cx="532962" cy="532962"/>
          </a:xfrm>
          <a:prstGeom prst="rect">
            <a:avLst/>
          </a:prstGeom>
          <a:noFill/>
          <a:ln>
            <a:noFill/>
          </a:ln>
        </p:spPr>
      </p:pic>
      <p:sp>
        <p:nvSpPr>
          <p:cNvPr id="136" name="Google Shape;136;p23"/>
          <p:cNvSpPr/>
          <p:nvPr/>
        </p:nvSpPr>
        <p:spPr>
          <a:xfrm>
            <a:off x="793235" y="2898641"/>
            <a:ext cx="933600" cy="3924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Renewable</a:t>
            </a:r>
            <a:br>
              <a:rPr i="0" lang="en-ZA" sz="1100" u="none" cap="none" strike="noStrike">
                <a:solidFill>
                  <a:srgbClr val="020C37"/>
                </a:solidFill>
                <a:latin typeface="Open Sans"/>
                <a:ea typeface="Open Sans"/>
                <a:cs typeface="Open Sans"/>
                <a:sym typeface="Open Sans"/>
              </a:rPr>
            </a:br>
            <a:r>
              <a:rPr i="0" lang="en-ZA" sz="1100" u="none" cap="none" strike="noStrike">
                <a:solidFill>
                  <a:srgbClr val="020C37"/>
                </a:solidFill>
                <a:latin typeface="Open Sans"/>
                <a:ea typeface="Open Sans"/>
                <a:cs typeface="Open Sans"/>
                <a:sym typeface="Open Sans"/>
              </a:rPr>
              <a:t>Energy</a:t>
            </a:r>
            <a:endParaRPr i="0" sz="1100" u="none" cap="none" strike="noStrike">
              <a:solidFill>
                <a:srgbClr val="020C37"/>
              </a:solidFill>
              <a:latin typeface="Open Sans"/>
              <a:ea typeface="Open Sans"/>
              <a:cs typeface="Open Sans"/>
              <a:sym typeface="Open Sans"/>
            </a:endParaRPr>
          </a:p>
        </p:txBody>
      </p:sp>
      <p:sp>
        <p:nvSpPr>
          <p:cNvPr id="137" name="Google Shape;137;p23"/>
          <p:cNvSpPr/>
          <p:nvPr/>
        </p:nvSpPr>
        <p:spPr>
          <a:xfrm>
            <a:off x="1726830" y="2898641"/>
            <a:ext cx="840900" cy="3924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Transport</a:t>
            </a:r>
            <a:br>
              <a:rPr i="0" lang="en-ZA" sz="1100" u="none" cap="none" strike="noStrike">
                <a:solidFill>
                  <a:srgbClr val="020C37"/>
                </a:solidFill>
                <a:latin typeface="Open Sans"/>
                <a:ea typeface="Open Sans"/>
                <a:cs typeface="Open Sans"/>
                <a:sym typeface="Open Sans"/>
              </a:rPr>
            </a:br>
            <a:r>
              <a:rPr i="0" lang="en-ZA" sz="1100" u="none" cap="none" strike="noStrike">
                <a:solidFill>
                  <a:srgbClr val="020C37"/>
                </a:solidFill>
                <a:latin typeface="Open Sans"/>
                <a:ea typeface="Open Sans"/>
                <a:cs typeface="Open Sans"/>
                <a:sym typeface="Open Sans"/>
              </a:rPr>
              <a:t>Pricing</a:t>
            </a:r>
            <a:endParaRPr i="0" sz="1100" u="none" cap="none" strike="noStrike">
              <a:solidFill>
                <a:srgbClr val="020C37"/>
              </a:solidFill>
              <a:latin typeface="Open Sans"/>
              <a:ea typeface="Open Sans"/>
              <a:cs typeface="Open Sans"/>
              <a:sym typeface="Open Sans"/>
            </a:endParaRPr>
          </a:p>
        </p:txBody>
      </p:sp>
      <p:pic>
        <p:nvPicPr>
          <p:cNvPr id="138" name="Google Shape;138;p23"/>
          <p:cNvPicPr preferRelativeResize="0"/>
          <p:nvPr/>
        </p:nvPicPr>
        <p:blipFill rotWithShape="1">
          <a:blip r:embed="rId6">
            <a:alphaModFix/>
          </a:blip>
          <a:srcRect b="0" l="0" r="0" t="0"/>
          <a:stretch/>
        </p:blipFill>
        <p:spPr>
          <a:xfrm>
            <a:off x="4871827" y="2306945"/>
            <a:ext cx="532962" cy="532962"/>
          </a:xfrm>
          <a:prstGeom prst="rect">
            <a:avLst/>
          </a:prstGeom>
          <a:noFill/>
          <a:ln>
            <a:noFill/>
          </a:ln>
        </p:spPr>
      </p:pic>
      <p:sp>
        <p:nvSpPr>
          <p:cNvPr id="139" name="Google Shape;139;p23"/>
          <p:cNvSpPr/>
          <p:nvPr/>
        </p:nvSpPr>
        <p:spPr>
          <a:xfrm>
            <a:off x="4717826" y="2897418"/>
            <a:ext cx="840900" cy="230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Forestry</a:t>
            </a:r>
            <a:endParaRPr i="0" sz="1100" u="none" cap="none" strike="noStrike">
              <a:solidFill>
                <a:srgbClr val="020C37"/>
              </a:solidFill>
              <a:latin typeface="Open Sans"/>
              <a:ea typeface="Open Sans"/>
              <a:cs typeface="Open Sans"/>
              <a:sym typeface="Open Sans"/>
            </a:endParaRPr>
          </a:p>
        </p:txBody>
      </p:sp>
      <p:sp>
        <p:nvSpPr>
          <p:cNvPr id="140" name="Google Shape;140;p23"/>
          <p:cNvSpPr/>
          <p:nvPr/>
        </p:nvSpPr>
        <p:spPr>
          <a:xfrm>
            <a:off x="2682285" y="2897418"/>
            <a:ext cx="931200" cy="230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Agriculture</a:t>
            </a:r>
            <a:endParaRPr i="0" sz="1100" u="none" cap="none" strike="noStrike">
              <a:solidFill>
                <a:srgbClr val="020C37"/>
              </a:solidFill>
              <a:latin typeface="Open Sans"/>
              <a:ea typeface="Open Sans"/>
              <a:cs typeface="Open Sans"/>
              <a:sym typeface="Open Sans"/>
            </a:endParaRPr>
          </a:p>
        </p:txBody>
      </p:sp>
      <p:pic>
        <p:nvPicPr>
          <p:cNvPr id="141" name="Google Shape;141;p23"/>
          <p:cNvPicPr preferRelativeResize="0"/>
          <p:nvPr/>
        </p:nvPicPr>
        <p:blipFill rotWithShape="1">
          <a:blip r:embed="rId7">
            <a:alphaModFix/>
          </a:blip>
          <a:srcRect b="0" l="0" r="0" t="0"/>
          <a:stretch/>
        </p:blipFill>
        <p:spPr>
          <a:xfrm>
            <a:off x="2878047" y="2306945"/>
            <a:ext cx="532962" cy="532962"/>
          </a:xfrm>
          <a:prstGeom prst="rect">
            <a:avLst/>
          </a:prstGeom>
          <a:noFill/>
          <a:ln>
            <a:noFill/>
          </a:ln>
        </p:spPr>
      </p:pic>
      <p:sp>
        <p:nvSpPr>
          <p:cNvPr id="142" name="Google Shape;142;p23"/>
          <p:cNvSpPr/>
          <p:nvPr/>
        </p:nvSpPr>
        <p:spPr>
          <a:xfrm>
            <a:off x="3642820" y="2904486"/>
            <a:ext cx="931200" cy="3924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Building</a:t>
            </a:r>
            <a:br>
              <a:rPr i="0" lang="en-ZA" sz="1100" u="none" cap="none" strike="noStrike">
                <a:solidFill>
                  <a:srgbClr val="020C37"/>
                </a:solidFill>
                <a:latin typeface="Open Sans"/>
                <a:ea typeface="Open Sans"/>
                <a:cs typeface="Open Sans"/>
                <a:sym typeface="Open Sans"/>
              </a:rPr>
            </a:br>
            <a:r>
              <a:rPr i="0" lang="en-ZA" sz="1100" u="none" cap="none" strike="noStrike">
                <a:solidFill>
                  <a:srgbClr val="020C37"/>
                </a:solidFill>
                <a:latin typeface="Open Sans"/>
                <a:ea typeface="Open Sans"/>
                <a:cs typeface="Open Sans"/>
                <a:sym typeface="Open Sans"/>
              </a:rPr>
              <a:t>Efficiency</a:t>
            </a:r>
            <a:endParaRPr i="0" sz="1100" u="none" cap="none" strike="noStrike">
              <a:solidFill>
                <a:srgbClr val="020C37"/>
              </a:solidFill>
              <a:latin typeface="Open Sans"/>
              <a:ea typeface="Open Sans"/>
              <a:cs typeface="Open Sans"/>
              <a:sym typeface="Open Sans"/>
            </a:endParaRPr>
          </a:p>
        </p:txBody>
      </p:sp>
      <p:sp>
        <p:nvSpPr>
          <p:cNvPr id="143" name="Google Shape;143;p23"/>
          <p:cNvSpPr/>
          <p:nvPr/>
        </p:nvSpPr>
        <p:spPr>
          <a:xfrm>
            <a:off x="294599" y="1426200"/>
            <a:ext cx="5757000" cy="3462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800" u="none" cap="none" strike="noStrike">
                <a:solidFill>
                  <a:schemeClr val="dk2"/>
                </a:solidFill>
                <a:latin typeface="Open Sans"/>
                <a:ea typeface="Open Sans"/>
                <a:cs typeface="Open Sans"/>
                <a:sym typeface="Open Sans"/>
              </a:rPr>
              <a:t>Impact Assessment Guides</a:t>
            </a:r>
            <a:endParaRPr sz="1100">
              <a:solidFill>
                <a:schemeClr val="dk2"/>
              </a:solidFill>
              <a:latin typeface="Open Sans"/>
              <a:ea typeface="Open Sans"/>
              <a:cs typeface="Open Sans"/>
              <a:sym typeface="Open Sans"/>
            </a:endParaRPr>
          </a:p>
        </p:txBody>
      </p:sp>
      <p:sp>
        <p:nvSpPr>
          <p:cNvPr id="144" name="Google Shape;144;p23"/>
          <p:cNvSpPr/>
          <p:nvPr/>
        </p:nvSpPr>
        <p:spPr>
          <a:xfrm>
            <a:off x="492022" y="1820284"/>
            <a:ext cx="5082300" cy="2538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1" lang="en-ZA" sz="1200" u="none" cap="none" strike="noStrike">
                <a:solidFill>
                  <a:srgbClr val="FF9600"/>
                </a:solidFill>
                <a:latin typeface="Open Sans"/>
                <a:ea typeface="Open Sans"/>
                <a:cs typeface="Open Sans"/>
                <a:sym typeface="Open Sans"/>
              </a:rPr>
              <a:t>Greenhouse gas impacts</a:t>
            </a:r>
            <a:endParaRPr i="1" sz="1100">
              <a:latin typeface="Open Sans"/>
              <a:ea typeface="Open Sans"/>
              <a:cs typeface="Open Sans"/>
              <a:sym typeface="Open Sans"/>
            </a:endParaRPr>
          </a:p>
        </p:txBody>
      </p:sp>
      <p:sp>
        <p:nvSpPr>
          <p:cNvPr id="145" name="Google Shape;145;p23"/>
          <p:cNvSpPr/>
          <p:nvPr/>
        </p:nvSpPr>
        <p:spPr>
          <a:xfrm>
            <a:off x="793559" y="4334053"/>
            <a:ext cx="1078800" cy="3924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Sustainable Development</a:t>
            </a:r>
            <a:endParaRPr i="0" sz="1100" u="none" cap="none" strike="noStrike">
              <a:solidFill>
                <a:srgbClr val="020C37"/>
              </a:solidFill>
              <a:latin typeface="Open Sans"/>
              <a:ea typeface="Open Sans"/>
              <a:cs typeface="Open Sans"/>
              <a:sym typeface="Open Sans"/>
            </a:endParaRPr>
          </a:p>
        </p:txBody>
      </p:sp>
      <p:sp>
        <p:nvSpPr>
          <p:cNvPr id="146" name="Google Shape;146;p23"/>
          <p:cNvSpPr/>
          <p:nvPr/>
        </p:nvSpPr>
        <p:spPr>
          <a:xfrm>
            <a:off x="2295269" y="4334053"/>
            <a:ext cx="1338600" cy="3924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Transformational Change</a:t>
            </a:r>
            <a:endParaRPr i="0" sz="1100" u="none" cap="none" strike="noStrike">
              <a:solidFill>
                <a:srgbClr val="020C37"/>
              </a:solidFill>
              <a:latin typeface="Open Sans"/>
              <a:ea typeface="Open Sans"/>
              <a:cs typeface="Open Sans"/>
              <a:sym typeface="Open Sans"/>
            </a:endParaRPr>
          </a:p>
        </p:txBody>
      </p:sp>
      <p:sp>
        <p:nvSpPr>
          <p:cNvPr id="147" name="Google Shape;147;p23"/>
          <p:cNvSpPr/>
          <p:nvPr/>
        </p:nvSpPr>
        <p:spPr>
          <a:xfrm>
            <a:off x="3863066" y="4332830"/>
            <a:ext cx="1593300" cy="3924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Non-State and Subnational Action</a:t>
            </a:r>
            <a:endParaRPr i="0" sz="1100" u="none" cap="none" strike="noStrike">
              <a:solidFill>
                <a:srgbClr val="020C37"/>
              </a:solidFill>
              <a:latin typeface="Open Sans"/>
              <a:ea typeface="Open Sans"/>
              <a:cs typeface="Open Sans"/>
              <a:sym typeface="Open Sans"/>
            </a:endParaRPr>
          </a:p>
        </p:txBody>
      </p:sp>
      <p:pic>
        <p:nvPicPr>
          <p:cNvPr id="148" name="Google Shape;148;p23"/>
          <p:cNvPicPr preferRelativeResize="0"/>
          <p:nvPr/>
        </p:nvPicPr>
        <p:blipFill rotWithShape="1">
          <a:blip r:embed="rId8">
            <a:alphaModFix/>
          </a:blip>
          <a:srcRect b="0" l="0" r="0" t="0"/>
          <a:stretch/>
        </p:blipFill>
        <p:spPr>
          <a:xfrm>
            <a:off x="2796475" y="3774175"/>
            <a:ext cx="532962" cy="532962"/>
          </a:xfrm>
          <a:prstGeom prst="rect">
            <a:avLst/>
          </a:prstGeom>
          <a:noFill/>
          <a:ln>
            <a:noFill/>
          </a:ln>
        </p:spPr>
      </p:pic>
      <p:sp>
        <p:nvSpPr>
          <p:cNvPr id="149" name="Google Shape;149;p23"/>
          <p:cNvSpPr/>
          <p:nvPr/>
        </p:nvSpPr>
        <p:spPr>
          <a:xfrm>
            <a:off x="5782502" y="1502393"/>
            <a:ext cx="3066900" cy="3462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800" u="none" cap="none" strike="noStrike">
                <a:solidFill>
                  <a:schemeClr val="dk2"/>
                </a:solidFill>
                <a:latin typeface="Open Sans"/>
                <a:ea typeface="Open Sans"/>
                <a:cs typeface="Open Sans"/>
                <a:sym typeface="Open Sans"/>
              </a:rPr>
              <a:t>Process Guides</a:t>
            </a:r>
            <a:endParaRPr sz="1100">
              <a:solidFill>
                <a:schemeClr val="dk2"/>
              </a:solidFill>
              <a:latin typeface="Open Sans"/>
              <a:ea typeface="Open Sans"/>
              <a:cs typeface="Open Sans"/>
              <a:sym typeface="Open Sans"/>
            </a:endParaRPr>
          </a:p>
        </p:txBody>
      </p:sp>
      <p:sp>
        <p:nvSpPr>
          <p:cNvPr id="150" name="Google Shape;150;p23"/>
          <p:cNvSpPr/>
          <p:nvPr/>
        </p:nvSpPr>
        <p:spPr>
          <a:xfrm>
            <a:off x="6861299" y="2841793"/>
            <a:ext cx="1029000" cy="3924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Stakeholder Participation</a:t>
            </a:r>
            <a:endParaRPr i="0" sz="1100" u="none" cap="none" strike="noStrike">
              <a:solidFill>
                <a:srgbClr val="020C37"/>
              </a:solidFill>
              <a:latin typeface="Open Sans"/>
              <a:ea typeface="Open Sans"/>
              <a:cs typeface="Open Sans"/>
              <a:sym typeface="Open Sans"/>
            </a:endParaRPr>
          </a:p>
        </p:txBody>
      </p:sp>
      <p:sp>
        <p:nvSpPr>
          <p:cNvPr id="151" name="Google Shape;151;p23"/>
          <p:cNvSpPr/>
          <p:nvPr/>
        </p:nvSpPr>
        <p:spPr>
          <a:xfrm>
            <a:off x="6618206" y="4204112"/>
            <a:ext cx="1627200" cy="230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0" lang="en-ZA" sz="1100" u="none" cap="none" strike="noStrike">
                <a:solidFill>
                  <a:srgbClr val="020C37"/>
                </a:solidFill>
                <a:latin typeface="Open Sans"/>
                <a:ea typeface="Open Sans"/>
                <a:cs typeface="Open Sans"/>
                <a:sym typeface="Open Sans"/>
              </a:rPr>
              <a:t>Technical Review</a:t>
            </a:r>
            <a:endParaRPr i="0" sz="1100" u="none" cap="none" strike="noStrike">
              <a:solidFill>
                <a:srgbClr val="020C37"/>
              </a:solidFill>
              <a:latin typeface="Open Sans"/>
              <a:ea typeface="Open Sans"/>
              <a:cs typeface="Open Sans"/>
              <a:sym typeface="Open Sans"/>
            </a:endParaRPr>
          </a:p>
        </p:txBody>
      </p:sp>
      <p:pic>
        <p:nvPicPr>
          <p:cNvPr id="152" name="Google Shape;152;p23"/>
          <p:cNvPicPr preferRelativeResize="0"/>
          <p:nvPr/>
        </p:nvPicPr>
        <p:blipFill rotWithShape="1">
          <a:blip r:embed="rId9">
            <a:alphaModFix/>
          </a:blip>
          <a:srcRect b="0" l="0" r="0" t="0"/>
          <a:stretch/>
        </p:blipFill>
        <p:spPr>
          <a:xfrm>
            <a:off x="7165268" y="3601201"/>
            <a:ext cx="532962" cy="532962"/>
          </a:xfrm>
          <a:prstGeom prst="rect">
            <a:avLst/>
          </a:prstGeom>
          <a:noFill/>
          <a:ln>
            <a:noFill/>
          </a:ln>
        </p:spPr>
      </p:pic>
      <p:cxnSp>
        <p:nvCxnSpPr>
          <p:cNvPr id="153" name="Google Shape;153;p23"/>
          <p:cNvCxnSpPr/>
          <p:nvPr/>
        </p:nvCxnSpPr>
        <p:spPr>
          <a:xfrm>
            <a:off x="6304126" y="2296582"/>
            <a:ext cx="0" cy="2319600"/>
          </a:xfrm>
          <a:prstGeom prst="straightConnector1">
            <a:avLst/>
          </a:prstGeom>
          <a:noFill/>
          <a:ln cap="flat" cmpd="sng" w="9525">
            <a:solidFill>
              <a:srgbClr val="FF9600"/>
            </a:solidFill>
            <a:prstDash val="dash"/>
            <a:round/>
            <a:headEnd len="sm" w="sm" type="none"/>
            <a:tailEnd len="sm" w="sm" type="none"/>
          </a:ln>
        </p:spPr>
      </p:cxnSp>
      <p:pic>
        <p:nvPicPr>
          <p:cNvPr id="154" name="Google Shape;154;p23"/>
          <p:cNvPicPr preferRelativeResize="0"/>
          <p:nvPr/>
        </p:nvPicPr>
        <p:blipFill rotWithShape="1">
          <a:blip r:embed="rId10">
            <a:alphaModFix/>
          </a:blip>
          <a:srcRect b="0" l="0" r="0" t="0"/>
          <a:stretch/>
        </p:blipFill>
        <p:spPr>
          <a:xfrm>
            <a:off x="7165268" y="2296576"/>
            <a:ext cx="536638" cy="536638"/>
          </a:xfrm>
          <a:prstGeom prst="rect">
            <a:avLst/>
          </a:prstGeom>
          <a:noFill/>
          <a:ln>
            <a:noFill/>
          </a:ln>
        </p:spPr>
      </p:pic>
      <p:pic>
        <p:nvPicPr>
          <p:cNvPr id="155" name="Google Shape;155;p23"/>
          <p:cNvPicPr preferRelativeResize="0"/>
          <p:nvPr/>
        </p:nvPicPr>
        <p:blipFill rotWithShape="1">
          <a:blip r:embed="rId11">
            <a:alphaModFix/>
          </a:blip>
          <a:srcRect b="0" l="0" r="0" t="0"/>
          <a:stretch/>
        </p:blipFill>
        <p:spPr>
          <a:xfrm>
            <a:off x="1088364" y="3796187"/>
            <a:ext cx="532965" cy="532965"/>
          </a:xfrm>
          <a:prstGeom prst="rect">
            <a:avLst/>
          </a:prstGeom>
          <a:noFill/>
          <a:ln>
            <a:noFill/>
          </a:ln>
        </p:spPr>
      </p:pic>
      <p:pic>
        <p:nvPicPr>
          <p:cNvPr id="156" name="Google Shape;156;p23"/>
          <p:cNvPicPr preferRelativeResize="0"/>
          <p:nvPr/>
        </p:nvPicPr>
        <p:blipFill rotWithShape="1">
          <a:blip r:embed="rId12">
            <a:alphaModFix/>
          </a:blip>
          <a:srcRect b="0" l="0" r="0" t="0"/>
          <a:stretch/>
        </p:blipFill>
        <p:spPr>
          <a:xfrm>
            <a:off x="4417721" y="3774182"/>
            <a:ext cx="532955" cy="532955"/>
          </a:xfrm>
          <a:prstGeom prst="rect">
            <a:avLst/>
          </a:prstGeom>
          <a:noFill/>
          <a:ln>
            <a:noFill/>
          </a:ln>
        </p:spPr>
      </p:pic>
      <p:sp>
        <p:nvSpPr>
          <p:cNvPr id="157" name="Google Shape;157;p23"/>
          <p:cNvSpPr/>
          <p:nvPr/>
        </p:nvSpPr>
        <p:spPr>
          <a:xfrm>
            <a:off x="4673100" y="2167225"/>
            <a:ext cx="931200" cy="1083900"/>
          </a:xfrm>
          <a:prstGeom prst="rect">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3"/>
          <p:cNvSpPr/>
          <p:nvPr/>
        </p:nvSpPr>
        <p:spPr>
          <a:xfrm>
            <a:off x="568222" y="3344284"/>
            <a:ext cx="5082300" cy="2538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i="1" lang="en-ZA" sz="1200">
                <a:solidFill>
                  <a:srgbClr val="FF9600"/>
                </a:solidFill>
                <a:latin typeface="Open Sans"/>
                <a:ea typeface="Open Sans"/>
                <a:cs typeface="Open Sans"/>
                <a:sym typeface="Open Sans"/>
              </a:rPr>
              <a:t>Cross-cutting</a:t>
            </a:r>
            <a:endParaRPr i="1" sz="1100">
              <a:latin typeface="Open Sans"/>
              <a:ea typeface="Open Sans"/>
              <a:cs typeface="Open Sans"/>
              <a:sym typeface="Open Sans"/>
            </a:endParaRPr>
          </a:p>
        </p:txBody>
      </p:sp>
      <p:sp>
        <p:nvSpPr>
          <p:cNvPr id="159" name="Google Shape;159;p23"/>
          <p:cNvSpPr/>
          <p:nvPr/>
        </p:nvSpPr>
        <p:spPr>
          <a:xfrm>
            <a:off x="492025" y="814075"/>
            <a:ext cx="7753500" cy="392400"/>
          </a:xfrm>
          <a:prstGeom prst="roundRect">
            <a:avLst>
              <a:gd fmla="val 16667" name="adj"/>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23"/>
          <p:cNvSpPr txBox="1"/>
          <p:nvPr/>
        </p:nvSpPr>
        <p:spPr>
          <a:xfrm>
            <a:off x="1572650" y="814075"/>
            <a:ext cx="5384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ZA">
                <a:solidFill>
                  <a:srgbClr val="FFFFFF"/>
                </a:solidFill>
                <a:latin typeface="Open Sans"/>
                <a:ea typeface="Open Sans"/>
                <a:cs typeface="Open Sans"/>
                <a:sym typeface="Open Sans"/>
              </a:rPr>
              <a:t>Introductory Guide</a:t>
            </a:r>
            <a:endParaRPr>
              <a:solidFill>
                <a:srgbClr val="FFFFFF"/>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7" name="Shape 597"/>
        <p:cNvGrpSpPr/>
        <p:nvPr/>
      </p:nvGrpSpPr>
      <p:grpSpPr>
        <a:xfrm>
          <a:off x="0" y="0"/>
          <a:ext cx="0" cy="0"/>
          <a:chOff x="0" y="0"/>
          <a:chExt cx="0" cy="0"/>
        </a:xfrm>
      </p:grpSpPr>
      <p:sp>
        <p:nvSpPr>
          <p:cNvPr id="598" name="Google Shape;598;p41"/>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STEP 3: Describe the intermediate effects (3/4)</a:t>
            </a:r>
            <a:endParaRPr/>
          </a:p>
        </p:txBody>
      </p:sp>
      <p:graphicFrame>
        <p:nvGraphicFramePr>
          <p:cNvPr id="599" name="Google Shape;599;p41"/>
          <p:cNvGraphicFramePr/>
          <p:nvPr/>
        </p:nvGraphicFramePr>
        <p:xfrm>
          <a:off x="762401" y="1869687"/>
          <a:ext cx="3000000" cy="3000000"/>
        </p:xfrm>
        <a:graphic>
          <a:graphicData uri="http://schemas.openxmlformats.org/drawingml/2006/table">
            <a:tbl>
              <a:tblPr bandRow="1" firstRow="1">
                <a:noFill/>
                <a:tableStyleId>{7B3896A5-2EC1-4910-86EA-BEC527F3E479}</a:tableStyleId>
              </a:tblPr>
              <a:tblGrid>
                <a:gridCol w="1377975"/>
                <a:gridCol w="2228400"/>
                <a:gridCol w="2228400"/>
                <a:gridCol w="1784450"/>
              </a:tblGrid>
              <a:tr h="485650">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Detail/explanation</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Geographic location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Timing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282500">
                <a:tc gridSpan="4">
                  <a:txBody>
                    <a:bodyPr/>
                    <a:lstStyle/>
                    <a:p>
                      <a:pPr indent="0" lvl="0" marL="0" marR="0" rtl="0" algn="l">
                        <a:spcBef>
                          <a:spcPts val="0"/>
                        </a:spcBef>
                        <a:spcAft>
                          <a:spcPts val="0"/>
                        </a:spcAft>
                        <a:buNone/>
                      </a:pPr>
                      <a:r>
                        <a:rPr b="1" lang="en-ZA" sz="1000">
                          <a:solidFill>
                            <a:srgbClr val="FAFAFA"/>
                          </a:solidFill>
                          <a:latin typeface="Open Sans"/>
                          <a:ea typeface="Open Sans"/>
                          <a:cs typeface="Open Sans"/>
                          <a:sym typeface="Open Sans"/>
                        </a:rPr>
                        <a:t>INPUTS</a:t>
                      </a:r>
                      <a:endParaRPr b="1"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hMerge="1"/>
                <a:tc hMerge="1"/>
                <a:tc hMerge="1"/>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Input 1</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Input 2</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gridSpan="4">
                  <a:txBody>
                    <a:bodyPr/>
                    <a:lstStyle/>
                    <a:p>
                      <a:pPr indent="0" lvl="0" marL="0" marR="0" rtl="0" algn="l">
                        <a:spcBef>
                          <a:spcPts val="0"/>
                        </a:spcBef>
                        <a:spcAft>
                          <a:spcPts val="0"/>
                        </a:spcAft>
                        <a:buNone/>
                      </a:pPr>
                      <a:r>
                        <a:rPr b="1" lang="en-ZA" sz="1000">
                          <a:solidFill>
                            <a:srgbClr val="FAFAFA"/>
                          </a:solidFill>
                          <a:latin typeface="Open Sans"/>
                          <a:ea typeface="Open Sans"/>
                          <a:cs typeface="Open Sans"/>
                          <a:sym typeface="Open Sans"/>
                        </a:rPr>
                        <a:t>ADMINISTRATIVE ACTIVITIES</a:t>
                      </a:r>
                      <a:endParaRPr b="1"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hMerge="1"/>
                <a:tc hMerge="1"/>
                <a:tc hMerge="1"/>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Input 3</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Input 4</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Input 4</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rtl="0" algn="l">
                        <a:spcBef>
                          <a:spcPts val="0"/>
                        </a:spcBef>
                        <a:spcAft>
                          <a:spcPts val="0"/>
                        </a:spcAft>
                        <a:buNone/>
                      </a:pPr>
                      <a:r>
                        <a:rPr lang="en-ZA" sz="1000">
                          <a:latin typeface="Open Sans"/>
                          <a:ea typeface="Open Sans"/>
                          <a:cs typeface="Open Sans"/>
                          <a:sym typeface="Open Sans"/>
                        </a:rPr>
                        <a:t>Input 5</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
        <p:nvSpPr>
          <p:cNvPr id="600" name="Google Shape;600;p41"/>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601" name="Google Shape;601;p41"/>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602" name="Google Shape;602;p41"/>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603" name="Google Shape;603;p41"/>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604" name="Google Shape;604;p41"/>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605" name="Google Shape;605;p41"/>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06" name="Google Shape;606;p41"/>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07" name="Google Shape;607;p41"/>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08" name="Google Shape;608;p41"/>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09" name="Google Shape;609;p41">
            <a:hlinkClick action="ppaction://hlinksldjump" r:id="rId3"/>
          </p:cNvPr>
          <p:cNvSpPr/>
          <p:nvPr/>
        </p:nvSpPr>
        <p:spPr>
          <a:xfrm>
            <a:off x="8018700" y="2895000"/>
            <a:ext cx="813600" cy="2043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800">
                <a:solidFill>
                  <a:srgbClr val="000A3A"/>
                </a:solidFill>
                <a:latin typeface="Open Sans"/>
                <a:ea typeface="Open Sans"/>
                <a:cs typeface="Open Sans"/>
                <a:sym typeface="Open Sans"/>
              </a:rPr>
              <a:t>EXAMPLE</a:t>
            </a:r>
            <a:endParaRPr sz="800">
              <a:solidFill>
                <a:srgbClr val="000A3A"/>
              </a:solidFill>
              <a:latin typeface="Open Sans"/>
              <a:ea typeface="Open Sans"/>
              <a:cs typeface="Open Sans"/>
              <a:sym typeface="Open Sans"/>
            </a:endParaRPr>
          </a:p>
        </p:txBody>
      </p:sp>
      <p:sp>
        <p:nvSpPr>
          <p:cNvPr id="610" name="Google Shape;610;p41">
            <a:hlinkClick action="ppaction://hlinksldjump" r:id="rId4"/>
          </p:cNvPr>
          <p:cNvSpPr/>
          <p:nvPr/>
        </p:nvSpPr>
        <p:spPr>
          <a:xfrm>
            <a:off x="8018700" y="3409350"/>
            <a:ext cx="813600" cy="2043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800">
                <a:solidFill>
                  <a:srgbClr val="000A3A"/>
                </a:solidFill>
                <a:latin typeface="Open Sans"/>
                <a:ea typeface="Open Sans"/>
                <a:cs typeface="Open Sans"/>
                <a:sym typeface="Open Sans"/>
              </a:rPr>
              <a:t>EXAMPLE</a:t>
            </a:r>
            <a:endParaRPr sz="800">
              <a:solidFill>
                <a:srgbClr val="000A3A"/>
              </a:solidFill>
              <a:latin typeface="Open Sans"/>
              <a:ea typeface="Open Sans"/>
              <a:cs typeface="Open Sans"/>
              <a:sym typeface="Open Sans"/>
            </a:endParaRPr>
          </a:p>
        </p:txBody>
      </p:sp>
      <p:sp>
        <p:nvSpPr>
          <p:cNvPr id="611" name="Google Shape;611;p41"/>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612" name="Google Shape;612;p41"/>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613" name="Google Shape;613;p41">
            <a:hlinkClick action="ppaction://hlinksldjump" r:id="rId5"/>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614" name="Google Shape;614;p41">
            <a:hlinkClick action="ppaction://hlinksldjump" r:id="rId6"/>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9" name="Shape 619"/>
        <p:cNvGrpSpPr/>
        <p:nvPr/>
      </p:nvGrpSpPr>
      <p:grpSpPr>
        <a:xfrm>
          <a:off x="0" y="0"/>
          <a:ext cx="0" cy="0"/>
          <a:chOff x="0" y="0"/>
          <a:chExt cx="0" cy="0"/>
        </a:xfrm>
      </p:grpSpPr>
      <p:sp>
        <p:nvSpPr>
          <p:cNvPr id="620" name="Google Shape;620;p42"/>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STEP 3: Describe the intermediate effects (4/4)</a:t>
            </a:r>
            <a:endParaRPr/>
          </a:p>
        </p:txBody>
      </p:sp>
      <p:graphicFrame>
        <p:nvGraphicFramePr>
          <p:cNvPr id="621" name="Google Shape;621;p42"/>
          <p:cNvGraphicFramePr/>
          <p:nvPr/>
        </p:nvGraphicFramePr>
        <p:xfrm>
          <a:off x="762401" y="1869687"/>
          <a:ext cx="3000000" cy="3000000"/>
        </p:xfrm>
        <a:graphic>
          <a:graphicData uri="http://schemas.openxmlformats.org/drawingml/2006/table">
            <a:tbl>
              <a:tblPr bandRow="1" firstRow="1">
                <a:noFill/>
                <a:tableStyleId>{7B3896A5-2EC1-4910-86EA-BEC527F3E479}</a:tableStyleId>
              </a:tblPr>
              <a:tblGrid>
                <a:gridCol w="1250475"/>
                <a:gridCol w="1023600"/>
                <a:gridCol w="979450"/>
                <a:gridCol w="1041350"/>
                <a:gridCol w="1186975"/>
                <a:gridCol w="1186975"/>
                <a:gridCol w="950475"/>
              </a:tblGrid>
              <a:tr h="485650">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rtl="0" algn="l">
                        <a:spcBef>
                          <a:spcPts val="0"/>
                        </a:spcBef>
                        <a:spcAft>
                          <a:spcPts val="0"/>
                        </a:spcAft>
                        <a:buNone/>
                      </a:pPr>
                      <a:r>
                        <a:rPr lang="en-ZA" sz="1000">
                          <a:latin typeface="Open Sans"/>
                          <a:ea typeface="Open Sans"/>
                          <a:cs typeface="Open Sans"/>
                          <a:sym typeface="Open Sans"/>
                        </a:rPr>
                        <a:t>Detail/</a:t>
                      </a:r>
                      <a:endParaRPr sz="1000">
                        <a:latin typeface="Open Sans"/>
                        <a:ea typeface="Open Sans"/>
                        <a:cs typeface="Open Sans"/>
                        <a:sym typeface="Open Sans"/>
                      </a:endParaRPr>
                    </a:p>
                    <a:p>
                      <a:pPr indent="0" lvl="0" marL="0" rtl="0" algn="l">
                        <a:spcBef>
                          <a:spcPts val="0"/>
                        </a:spcBef>
                        <a:spcAft>
                          <a:spcPts val="0"/>
                        </a:spcAft>
                        <a:buNone/>
                      </a:pPr>
                      <a:r>
                        <a:rPr lang="en-ZA" sz="1000">
                          <a:latin typeface="Open Sans"/>
                          <a:ea typeface="Open Sans"/>
                          <a:cs typeface="Open Sans"/>
                          <a:sym typeface="Open Sans"/>
                        </a:rPr>
                        <a:t>explanation</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Affected parameter</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Direction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Amount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Geographic location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Timing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257175">
                <a:tc>
                  <a:txBody>
                    <a:bodyPr/>
                    <a:lstStyle/>
                    <a:p>
                      <a:pPr indent="0" lvl="0" marL="0" marR="0" rtl="0" algn="l">
                        <a:spcBef>
                          <a:spcPts val="0"/>
                        </a:spcBef>
                        <a:spcAft>
                          <a:spcPts val="0"/>
                        </a:spcAft>
                        <a:buNone/>
                      </a:pPr>
                      <a:r>
                        <a:rPr lang="en-ZA" sz="1000">
                          <a:solidFill>
                            <a:srgbClr val="FAFAFA"/>
                          </a:solidFill>
                          <a:latin typeface="Open Sans"/>
                          <a:ea typeface="Open Sans"/>
                          <a:cs typeface="Open Sans"/>
                          <a:sym typeface="Open Sans"/>
                        </a:rPr>
                        <a:t>Effect 1</a:t>
                      </a:r>
                      <a:endParaRPr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1000">
                          <a:solidFill>
                            <a:srgbClr val="FAFAFA"/>
                          </a:solidFill>
                          <a:latin typeface="Open Sans"/>
                          <a:ea typeface="Open Sans"/>
                          <a:cs typeface="Open Sans"/>
                          <a:sym typeface="Open Sans"/>
                        </a:rPr>
                        <a:t>Effect 2</a:t>
                      </a:r>
                      <a:endParaRPr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
        <p:nvSpPr>
          <p:cNvPr id="622" name="Google Shape;622;p42"/>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623" name="Google Shape;623;p42"/>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624" name="Google Shape;624;p42"/>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625" name="Google Shape;625;p42"/>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626" name="Google Shape;626;p42"/>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627" name="Google Shape;627;p42"/>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28" name="Google Shape;628;p42"/>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29" name="Google Shape;629;p42"/>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30" name="Google Shape;630;p42"/>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31" name="Google Shape;631;p42">
            <a:hlinkClick action="ppaction://hlinksldjump" r:id="rId3"/>
          </p:cNvPr>
          <p:cNvSpPr/>
          <p:nvPr/>
        </p:nvSpPr>
        <p:spPr>
          <a:xfrm>
            <a:off x="8018700" y="2805150"/>
            <a:ext cx="813600" cy="2043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800">
                <a:solidFill>
                  <a:srgbClr val="000A3A"/>
                </a:solidFill>
                <a:latin typeface="Open Sans"/>
                <a:ea typeface="Open Sans"/>
                <a:cs typeface="Open Sans"/>
                <a:sym typeface="Open Sans"/>
              </a:rPr>
              <a:t>EXAMPLE</a:t>
            </a:r>
            <a:endParaRPr sz="800">
              <a:solidFill>
                <a:srgbClr val="000A3A"/>
              </a:solidFill>
              <a:latin typeface="Open Sans"/>
              <a:ea typeface="Open Sans"/>
              <a:cs typeface="Open Sans"/>
              <a:sym typeface="Open Sans"/>
            </a:endParaRPr>
          </a:p>
        </p:txBody>
      </p:sp>
      <p:sp>
        <p:nvSpPr>
          <p:cNvPr id="632" name="Google Shape;632;p42"/>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633" name="Google Shape;633;p42"/>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634" name="Google Shape;634;p42">
            <a:hlinkClick action="ppaction://hlinksldjump" r:id="rId4"/>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635" name="Google Shape;635;p42">
            <a:hlinkClick action="ppaction://hlinksldjump" r:id="rId5"/>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0" name="Shape 640"/>
        <p:cNvGrpSpPr/>
        <p:nvPr/>
      </p:nvGrpSpPr>
      <p:grpSpPr>
        <a:xfrm>
          <a:off x="0" y="0"/>
          <a:ext cx="0" cy="0"/>
          <a:chOff x="0" y="0"/>
          <a:chExt cx="0" cy="0"/>
        </a:xfrm>
      </p:grpSpPr>
      <p:sp>
        <p:nvSpPr>
          <p:cNvPr id="641" name="Google Shape;641;p43"/>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6.1.2 Identify the potential GHG impacts</a:t>
            </a:r>
            <a:endParaRPr/>
          </a:p>
        </p:txBody>
      </p:sp>
      <p:sp>
        <p:nvSpPr>
          <p:cNvPr id="642" name="Google Shape;642;p43"/>
          <p:cNvSpPr/>
          <p:nvPr/>
        </p:nvSpPr>
        <p:spPr>
          <a:xfrm>
            <a:off x="280700" y="2172125"/>
            <a:ext cx="2777100" cy="21501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43"/>
          <p:cNvSpPr/>
          <p:nvPr/>
        </p:nvSpPr>
        <p:spPr>
          <a:xfrm>
            <a:off x="3183450" y="2178675"/>
            <a:ext cx="2777100" cy="21501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4" name="Google Shape;644;p43"/>
          <p:cNvSpPr/>
          <p:nvPr/>
        </p:nvSpPr>
        <p:spPr>
          <a:xfrm>
            <a:off x="6086200" y="2178688"/>
            <a:ext cx="2777100" cy="21501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5" name="Google Shape;645;p43"/>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646" name="Google Shape;646;p43"/>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647" name="Google Shape;647;p43"/>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648" name="Google Shape;648;p43"/>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8E00"/>
          </a:solidFill>
          <a:ln cap="flat" cmpd="sng" w="12700">
            <a:solidFill>
              <a:srgbClr val="FF96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FAFAFA"/>
                </a:solidFill>
                <a:latin typeface="Open Sans"/>
                <a:ea typeface="Open Sans"/>
                <a:cs typeface="Open Sans"/>
                <a:sym typeface="Open Sans"/>
              </a:rPr>
              <a:t>Identify potential GHG effects</a:t>
            </a:r>
            <a:endParaRPr sz="800">
              <a:solidFill>
                <a:srgbClr val="FAFAFA"/>
              </a:solidFill>
              <a:latin typeface="Open Sans"/>
              <a:ea typeface="Open Sans"/>
              <a:cs typeface="Open Sans"/>
              <a:sym typeface="Open Sans"/>
            </a:endParaRPr>
          </a:p>
        </p:txBody>
      </p:sp>
      <p:sp>
        <p:nvSpPr>
          <p:cNvPr id="649" name="Google Shape;649;p43"/>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1905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650" name="Google Shape;650;p43"/>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51" name="Google Shape;651;p43"/>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52" name="Google Shape;652;p43"/>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53" name="Google Shape;653;p43"/>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pic>
        <p:nvPicPr>
          <p:cNvPr id="654" name="Google Shape;654;p43"/>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655" name="Google Shape;655;p43"/>
          <p:cNvSpPr txBox="1"/>
          <p:nvPr/>
        </p:nvSpPr>
        <p:spPr>
          <a:xfrm>
            <a:off x="1086099" y="4537850"/>
            <a:ext cx="3094500" cy="3765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Identify all potential GHG impacts of the policy</a:t>
            </a:r>
            <a:endParaRPr i="1" sz="1000">
              <a:solidFill>
                <a:srgbClr val="09294E"/>
              </a:solidFill>
              <a:latin typeface="Open Sans"/>
              <a:ea typeface="Open Sans"/>
              <a:cs typeface="Open Sans"/>
              <a:sym typeface="Open Sans"/>
            </a:endParaRPr>
          </a:p>
        </p:txBody>
      </p:sp>
      <p:sp>
        <p:nvSpPr>
          <p:cNvPr id="656" name="Google Shape;656;p43"/>
          <p:cNvSpPr txBox="1"/>
          <p:nvPr/>
        </p:nvSpPr>
        <p:spPr>
          <a:xfrm>
            <a:off x="546200" y="2641900"/>
            <a:ext cx="2246100" cy="1223700"/>
          </a:xfrm>
          <a:prstGeom prst="rect">
            <a:avLst/>
          </a:prstGeom>
          <a:noFill/>
          <a:ln>
            <a:noFill/>
          </a:ln>
        </p:spPr>
        <p:txBody>
          <a:bodyPr anchorCtr="0" anchor="t" bIns="91425" lIns="91425" spcFirstLastPara="1" rIns="91425" wrap="square" tIns="91425">
            <a:spAutoFit/>
          </a:bodyPr>
          <a:lstStyle/>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Can increase C sequestration and reduce CO2 emissions by establishing, increasing or restoring above ground biomass</a:t>
            </a:r>
            <a:endParaRPr sz="1000">
              <a:solidFill>
                <a:srgbClr val="000A3A"/>
              </a:solidFill>
              <a:latin typeface="Open Sans"/>
              <a:ea typeface="Open Sans"/>
              <a:cs typeface="Open Sans"/>
              <a:sym typeface="Open Sans"/>
            </a:endParaRPr>
          </a:p>
        </p:txBody>
      </p:sp>
      <p:sp>
        <p:nvSpPr>
          <p:cNvPr id="657" name="Google Shape;657;p43"/>
          <p:cNvSpPr txBox="1"/>
          <p:nvPr/>
        </p:nvSpPr>
        <p:spPr>
          <a:xfrm>
            <a:off x="3448950" y="2641900"/>
            <a:ext cx="2246100" cy="1400700"/>
          </a:xfrm>
          <a:prstGeom prst="rect">
            <a:avLst/>
          </a:prstGeom>
          <a:noFill/>
          <a:ln>
            <a:noFill/>
          </a:ln>
        </p:spPr>
        <p:txBody>
          <a:bodyPr anchorCtr="0" anchor="t" bIns="91425" lIns="91425" spcFirstLastPara="1" rIns="91425" wrap="square" tIns="91425">
            <a:spAutoFit/>
          </a:bodyPr>
          <a:lstStyle/>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Increase C sequestration and reduce CO2 emissions on forest lands managed for wood products by increasing biomass through improved management practices</a:t>
            </a:r>
            <a:endParaRPr sz="1000">
              <a:solidFill>
                <a:srgbClr val="000A3A"/>
              </a:solidFill>
              <a:latin typeface="Open Sans"/>
              <a:ea typeface="Open Sans"/>
              <a:cs typeface="Open Sans"/>
              <a:sym typeface="Open Sans"/>
            </a:endParaRPr>
          </a:p>
        </p:txBody>
      </p:sp>
      <p:sp>
        <p:nvSpPr>
          <p:cNvPr id="658" name="Google Shape;658;p43"/>
          <p:cNvSpPr txBox="1"/>
          <p:nvPr/>
        </p:nvSpPr>
        <p:spPr>
          <a:xfrm>
            <a:off x="6351700" y="2635325"/>
            <a:ext cx="2246100" cy="1046700"/>
          </a:xfrm>
          <a:prstGeom prst="rect">
            <a:avLst/>
          </a:prstGeom>
          <a:noFill/>
          <a:ln>
            <a:noFill/>
          </a:ln>
        </p:spPr>
        <p:txBody>
          <a:bodyPr anchorCtr="0" anchor="t" bIns="91425" lIns="91425" spcFirstLastPara="1" rIns="91425" wrap="square" tIns="91425">
            <a:spAutoFit/>
          </a:bodyPr>
          <a:lstStyle/>
          <a:p>
            <a:pPr indent="-292100" lvl="0" marL="457200" rtl="0" algn="l">
              <a:lnSpc>
                <a:spcPct val="115000"/>
              </a:lnSpc>
              <a:spcBef>
                <a:spcPts val="60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Reduce net CO2 emissions by avoiding the conversion of forest land to another land-use category with lower C stock</a:t>
            </a:r>
            <a:endParaRPr sz="1000">
              <a:solidFill>
                <a:srgbClr val="000A3A"/>
              </a:solidFill>
              <a:latin typeface="Open Sans"/>
              <a:ea typeface="Open Sans"/>
              <a:cs typeface="Open Sans"/>
              <a:sym typeface="Open Sans"/>
            </a:endParaRPr>
          </a:p>
        </p:txBody>
      </p:sp>
      <p:sp>
        <p:nvSpPr>
          <p:cNvPr id="659" name="Google Shape;659;p43"/>
          <p:cNvSpPr/>
          <p:nvPr/>
        </p:nvSpPr>
        <p:spPr>
          <a:xfrm>
            <a:off x="280699" y="1894574"/>
            <a:ext cx="635700" cy="559500"/>
          </a:xfrm>
          <a:prstGeom prst="rect">
            <a:avLst/>
          </a:prstGeom>
          <a:blipFill rotWithShape="1">
            <a:blip r:embed="rId4">
              <a:alphaModFix/>
            </a:blip>
            <a:stretch>
              <a:fillRect b="-6999" l="0" r="0" t="-6999"/>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0" name="Google Shape;660;p43"/>
          <p:cNvSpPr/>
          <p:nvPr/>
        </p:nvSpPr>
        <p:spPr>
          <a:xfrm>
            <a:off x="3192595" y="1893674"/>
            <a:ext cx="617400" cy="561300"/>
          </a:xfrm>
          <a:prstGeom prst="rect">
            <a:avLst/>
          </a:prstGeom>
          <a:blipFill rotWithShape="1">
            <a:blip r:embed="rId5">
              <a:alphaModFix/>
            </a:blip>
            <a:stretch>
              <a:fillRect b="-4999" l="0" r="0" t="-4999"/>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p43"/>
          <p:cNvSpPr/>
          <p:nvPr/>
        </p:nvSpPr>
        <p:spPr>
          <a:xfrm>
            <a:off x="6086200" y="1899079"/>
            <a:ext cx="619500" cy="550500"/>
          </a:xfrm>
          <a:prstGeom prst="rect">
            <a:avLst/>
          </a:prstGeom>
          <a:blipFill rotWithShape="1">
            <a:blip r:embed="rId6">
              <a:alphaModFix/>
            </a:blip>
            <a:stretch>
              <a:fillRect b="-5999" l="0" r="0" t="-5999"/>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43"/>
          <p:cNvSpPr txBox="1"/>
          <p:nvPr/>
        </p:nvSpPr>
        <p:spPr>
          <a:xfrm>
            <a:off x="811700" y="1959900"/>
            <a:ext cx="22461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ZA" sz="1200">
                <a:solidFill>
                  <a:srgbClr val="000A3A"/>
                </a:solidFill>
                <a:latin typeface="Open Sans"/>
                <a:ea typeface="Open Sans"/>
                <a:cs typeface="Open Sans"/>
                <a:sym typeface="Open Sans"/>
              </a:rPr>
              <a:t>A/R ACTIVITIES</a:t>
            </a:r>
            <a:endParaRPr b="1" sz="1200">
              <a:solidFill>
                <a:srgbClr val="000A3A"/>
              </a:solidFill>
              <a:latin typeface="Open Sans"/>
              <a:ea typeface="Open Sans"/>
              <a:cs typeface="Open Sans"/>
              <a:sym typeface="Open Sans"/>
            </a:endParaRPr>
          </a:p>
        </p:txBody>
      </p:sp>
      <p:sp>
        <p:nvSpPr>
          <p:cNvPr id="663" name="Google Shape;663;p43"/>
          <p:cNvSpPr txBox="1"/>
          <p:nvPr/>
        </p:nvSpPr>
        <p:spPr>
          <a:xfrm>
            <a:off x="3825050" y="1959888"/>
            <a:ext cx="22461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ZA" sz="1200">
                <a:solidFill>
                  <a:srgbClr val="000A3A"/>
                </a:solidFill>
                <a:latin typeface="Open Sans"/>
                <a:ea typeface="Open Sans"/>
                <a:cs typeface="Open Sans"/>
                <a:sym typeface="Open Sans"/>
              </a:rPr>
              <a:t>SFM ACTIVITIES</a:t>
            </a:r>
            <a:endParaRPr b="1" sz="1200">
              <a:solidFill>
                <a:srgbClr val="000A3A"/>
              </a:solidFill>
              <a:latin typeface="Open Sans"/>
              <a:ea typeface="Open Sans"/>
              <a:cs typeface="Open Sans"/>
              <a:sym typeface="Open Sans"/>
            </a:endParaRPr>
          </a:p>
        </p:txBody>
      </p:sp>
      <p:sp>
        <p:nvSpPr>
          <p:cNvPr id="664" name="Google Shape;664;p43"/>
          <p:cNvSpPr txBox="1"/>
          <p:nvPr/>
        </p:nvSpPr>
        <p:spPr>
          <a:xfrm>
            <a:off x="6684000" y="1959888"/>
            <a:ext cx="22461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ZA" sz="1200">
                <a:solidFill>
                  <a:srgbClr val="000A3A"/>
                </a:solidFill>
                <a:latin typeface="Open Sans"/>
                <a:ea typeface="Open Sans"/>
                <a:cs typeface="Open Sans"/>
                <a:sym typeface="Open Sans"/>
              </a:rPr>
              <a:t>REDUCED DEFORESTATION/ DEGRADATION ACTIVITIES</a:t>
            </a:r>
            <a:endParaRPr b="1" sz="1200">
              <a:solidFill>
                <a:srgbClr val="000A3A"/>
              </a:solidFill>
              <a:latin typeface="Open Sans"/>
              <a:ea typeface="Open Sans"/>
              <a:cs typeface="Open Sans"/>
              <a:sym typeface="Open Sans"/>
            </a:endParaRPr>
          </a:p>
        </p:txBody>
      </p:sp>
      <p:cxnSp>
        <p:nvCxnSpPr>
          <p:cNvPr id="665" name="Google Shape;665;p43"/>
          <p:cNvCxnSpPr>
            <a:endCxn id="655" idx="1"/>
          </p:cNvCxnSpPr>
          <p:nvPr/>
        </p:nvCxnSpPr>
        <p:spPr>
          <a:xfrm>
            <a:off x="871899" y="4726100"/>
            <a:ext cx="214200" cy="0"/>
          </a:xfrm>
          <a:prstGeom prst="straightConnector1">
            <a:avLst/>
          </a:prstGeom>
          <a:noFill/>
          <a:ln cap="flat" cmpd="sng" w="9525">
            <a:solidFill>
              <a:srgbClr val="9D97F0"/>
            </a:solidFill>
            <a:prstDash val="solid"/>
            <a:round/>
            <a:headEnd len="med" w="med" type="none"/>
            <a:tailEnd len="med" w="med" type="oval"/>
          </a:ln>
        </p:spPr>
      </p:cxnSp>
      <p:sp>
        <p:nvSpPr>
          <p:cNvPr id="666" name="Google Shape;666;p43">
            <a:hlinkClick action="ppaction://hlinksldjump" r:id="rId7"/>
          </p:cNvPr>
          <p:cNvSpPr txBox="1"/>
          <p:nvPr/>
        </p:nvSpPr>
        <p:spPr>
          <a:xfrm>
            <a:off x="5187900" y="4164268"/>
            <a:ext cx="1773300" cy="394200"/>
          </a:xfrm>
          <a:prstGeom prst="rect">
            <a:avLst/>
          </a:prstGeom>
          <a:solidFill>
            <a:schemeClr val="accen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Open Sans"/>
                <a:ea typeface="Open Sans"/>
                <a:cs typeface="Open Sans"/>
                <a:sym typeface="Open Sans"/>
              </a:rPr>
              <a:t>Additional GHG sources and carbon pools to consider</a:t>
            </a:r>
            <a:endParaRPr>
              <a:solidFill>
                <a:schemeClr val="lt1"/>
              </a:solidFill>
              <a:latin typeface="Open Sans"/>
              <a:ea typeface="Open Sans"/>
              <a:cs typeface="Open Sans"/>
              <a:sym typeface="Open Sans"/>
            </a:endParaRPr>
          </a:p>
        </p:txBody>
      </p:sp>
      <p:sp>
        <p:nvSpPr>
          <p:cNvPr id="667" name="Google Shape;667;p43"/>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668" name="Google Shape;668;p43"/>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669" name="Google Shape;669;p43">
            <a:hlinkClick action="ppaction://hlinksldjump" r:id="rId8"/>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670" name="Google Shape;670;p43">
            <a:hlinkClick action="ppaction://hlinksldjump" r:id="rId9"/>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5" name="Shape 675"/>
        <p:cNvGrpSpPr/>
        <p:nvPr/>
      </p:nvGrpSpPr>
      <p:grpSpPr>
        <a:xfrm>
          <a:off x="0" y="0"/>
          <a:ext cx="0" cy="0"/>
          <a:chOff x="0" y="0"/>
          <a:chExt cx="0" cy="0"/>
        </a:xfrm>
      </p:grpSpPr>
      <p:sp>
        <p:nvSpPr>
          <p:cNvPr id="676" name="Google Shape;676;p44"/>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6.1.3 Develop a causal chain</a:t>
            </a:r>
            <a:endParaRPr/>
          </a:p>
        </p:txBody>
      </p:sp>
      <p:sp>
        <p:nvSpPr>
          <p:cNvPr id="677" name="Google Shape;677;p44"/>
          <p:cNvSpPr/>
          <p:nvPr/>
        </p:nvSpPr>
        <p:spPr>
          <a:xfrm>
            <a:off x="901839"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stakeholders</a:t>
            </a:r>
            <a:endParaRPr sz="800">
              <a:solidFill>
                <a:srgbClr val="000A3A"/>
              </a:solidFill>
              <a:latin typeface="Open Sans"/>
              <a:ea typeface="Open Sans"/>
              <a:cs typeface="Open Sans"/>
              <a:sym typeface="Open Sans"/>
            </a:endParaRPr>
          </a:p>
        </p:txBody>
      </p:sp>
      <p:sp>
        <p:nvSpPr>
          <p:cNvPr id="678" name="Google Shape;678;p44"/>
          <p:cNvSpPr/>
          <p:nvPr/>
        </p:nvSpPr>
        <p:spPr>
          <a:xfrm>
            <a:off x="2458878"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3F3F3F"/>
              </a:buClr>
              <a:buSzPts val="1300"/>
              <a:buFont typeface="Arial"/>
              <a:buNone/>
            </a:pPr>
            <a:r>
              <a:rPr lang="en-ZA" sz="800">
                <a:solidFill>
                  <a:srgbClr val="000A3A"/>
                </a:solidFill>
                <a:latin typeface="Open Sans"/>
                <a:ea typeface="Open Sans"/>
                <a:cs typeface="Open Sans"/>
                <a:sym typeface="Open Sans"/>
              </a:rPr>
              <a:t>Identify inputs and administrative activities</a:t>
            </a:r>
            <a:endParaRPr sz="800">
              <a:solidFill>
                <a:srgbClr val="000A3A"/>
              </a:solidFill>
              <a:latin typeface="Open Sans"/>
              <a:ea typeface="Open Sans"/>
              <a:cs typeface="Open Sans"/>
              <a:sym typeface="Open Sans"/>
            </a:endParaRPr>
          </a:p>
        </p:txBody>
      </p:sp>
      <p:sp>
        <p:nvSpPr>
          <p:cNvPr id="679" name="Google Shape;679;p44"/>
          <p:cNvSpPr/>
          <p:nvPr/>
        </p:nvSpPr>
        <p:spPr>
          <a:xfrm>
            <a:off x="4015917"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9525">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A3A"/>
                </a:solidFill>
                <a:latin typeface="Open Sans"/>
                <a:ea typeface="Open Sans"/>
                <a:cs typeface="Open Sans"/>
                <a:sym typeface="Open Sans"/>
              </a:rPr>
              <a:t>Identify and describe intermediate effects</a:t>
            </a:r>
            <a:endParaRPr sz="800">
              <a:solidFill>
                <a:srgbClr val="000A3A"/>
              </a:solidFill>
              <a:latin typeface="Open Sans"/>
              <a:ea typeface="Open Sans"/>
              <a:cs typeface="Open Sans"/>
              <a:sym typeface="Open Sans"/>
            </a:endParaRPr>
          </a:p>
        </p:txBody>
      </p:sp>
      <p:sp>
        <p:nvSpPr>
          <p:cNvPr id="680" name="Google Shape;680;p44"/>
          <p:cNvSpPr/>
          <p:nvPr/>
        </p:nvSpPr>
        <p:spPr>
          <a:xfrm>
            <a:off x="557295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E3E3E3"/>
          </a:solidFill>
          <a:ln cap="flat" cmpd="sng" w="12700">
            <a:solidFill>
              <a:srgbClr val="A5A5A5"/>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FFFFFF"/>
              </a:buClr>
              <a:buSzPts val="1300"/>
              <a:buFont typeface="Arial"/>
              <a:buNone/>
            </a:pPr>
            <a:r>
              <a:rPr lang="en-ZA" sz="800">
                <a:solidFill>
                  <a:srgbClr val="000A3A"/>
                </a:solidFill>
                <a:latin typeface="Open Sans"/>
                <a:ea typeface="Open Sans"/>
                <a:cs typeface="Open Sans"/>
                <a:sym typeface="Open Sans"/>
              </a:rPr>
              <a:t>Identify potential GHG effects</a:t>
            </a:r>
            <a:endParaRPr sz="800">
              <a:solidFill>
                <a:srgbClr val="000A3A"/>
              </a:solidFill>
              <a:latin typeface="Open Sans"/>
              <a:ea typeface="Open Sans"/>
              <a:cs typeface="Open Sans"/>
              <a:sym typeface="Open Sans"/>
            </a:endParaRPr>
          </a:p>
        </p:txBody>
      </p:sp>
      <p:sp>
        <p:nvSpPr>
          <p:cNvPr id="681" name="Google Shape;681;p44"/>
          <p:cNvSpPr/>
          <p:nvPr/>
        </p:nvSpPr>
        <p:spPr>
          <a:xfrm>
            <a:off x="7129996" y="917057"/>
            <a:ext cx="1111047" cy="572415"/>
          </a:xfrm>
          <a:custGeom>
            <a:rect b="b" l="l" r="r" t="t"/>
            <a:pathLst>
              <a:path extrusionOk="0" h="854351" w="1248367">
                <a:moveTo>
                  <a:pt x="0" y="85435"/>
                </a:moveTo>
                <a:cubicBezTo>
                  <a:pt x="0" y="38251"/>
                  <a:pt x="38251" y="0"/>
                  <a:pt x="85435" y="0"/>
                </a:cubicBezTo>
                <a:lnTo>
                  <a:pt x="1162932" y="0"/>
                </a:lnTo>
                <a:cubicBezTo>
                  <a:pt x="1210116" y="0"/>
                  <a:pt x="1248367" y="38251"/>
                  <a:pt x="1248367" y="85435"/>
                </a:cubicBezTo>
                <a:lnTo>
                  <a:pt x="1248367" y="768916"/>
                </a:lnTo>
                <a:cubicBezTo>
                  <a:pt x="1248367" y="816100"/>
                  <a:pt x="1210116" y="854351"/>
                  <a:pt x="1162932" y="854351"/>
                </a:cubicBezTo>
                <a:lnTo>
                  <a:pt x="85435" y="854351"/>
                </a:lnTo>
                <a:cubicBezTo>
                  <a:pt x="38251" y="854351"/>
                  <a:pt x="0" y="816100"/>
                  <a:pt x="0" y="768916"/>
                </a:cubicBezTo>
                <a:lnTo>
                  <a:pt x="0" y="85435"/>
                </a:lnTo>
                <a:close/>
              </a:path>
            </a:pathLst>
          </a:custGeom>
          <a:solidFill>
            <a:srgbClr val="FFFFFF"/>
          </a:solidFill>
          <a:ln cap="flat" cmpd="sng" w="28575">
            <a:solidFill>
              <a:srgbClr val="FF8E00"/>
            </a:solidFill>
            <a:prstDash val="solid"/>
            <a:miter lim="800000"/>
            <a:headEnd len="sm" w="sm" type="none"/>
            <a:tailEnd len="sm" w="sm" type="none"/>
          </a:ln>
        </p:spPr>
        <p:txBody>
          <a:bodyPr anchorCtr="0" anchor="ctr" bIns="74550" lIns="74550" spcFirstLastPara="1" rIns="74550" wrap="square" tIns="74550">
            <a:noAutofit/>
          </a:bodyPr>
          <a:lstStyle/>
          <a:p>
            <a:pPr indent="0" lvl="0" marL="0" marR="0" rtl="0" algn="ctr">
              <a:lnSpc>
                <a:spcPct val="90000"/>
              </a:lnSpc>
              <a:spcBef>
                <a:spcPts val="0"/>
              </a:spcBef>
              <a:spcAft>
                <a:spcPts val="0"/>
              </a:spcAft>
              <a:buClr>
                <a:srgbClr val="000000"/>
              </a:buClr>
              <a:buSzPts val="1300"/>
              <a:buFont typeface="Arial"/>
              <a:buNone/>
            </a:pPr>
            <a:r>
              <a:rPr lang="en-ZA" sz="800">
                <a:solidFill>
                  <a:srgbClr val="000000"/>
                </a:solidFill>
                <a:latin typeface="Open Sans"/>
                <a:ea typeface="Open Sans"/>
                <a:cs typeface="Open Sans"/>
                <a:sym typeface="Open Sans"/>
              </a:rPr>
              <a:t>Develop a casual chain</a:t>
            </a:r>
            <a:endParaRPr sz="800">
              <a:latin typeface="Open Sans"/>
              <a:ea typeface="Open Sans"/>
              <a:cs typeface="Open Sans"/>
              <a:sym typeface="Open Sans"/>
            </a:endParaRPr>
          </a:p>
        </p:txBody>
      </p:sp>
      <p:sp>
        <p:nvSpPr>
          <p:cNvPr id="682" name="Google Shape;682;p44"/>
          <p:cNvSpPr/>
          <p:nvPr/>
        </p:nvSpPr>
        <p:spPr>
          <a:xfrm>
            <a:off x="2125227"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83" name="Google Shape;683;p44"/>
          <p:cNvSpPr/>
          <p:nvPr/>
        </p:nvSpPr>
        <p:spPr>
          <a:xfrm>
            <a:off x="6796344"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84" name="Google Shape;684;p44"/>
          <p:cNvSpPr/>
          <p:nvPr/>
        </p:nvSpPr>
        <p:spPr>
          <a:xfrm>
            <a:off x="523930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85" name="Google Shape;685;p44"/>
          <p:cNvSpPr/>
          <p:nvPr/>
        </p:nvSpPr>
        <p:spPr>
          <a:xfrm>
            <a:off x="3682266" y="1099632"/>
            <a:ext cx="235541" cy="207429"/>
          </a:xfrm>
          <a:custGeom>
            <a:rect b="b" l="l" r="r" t="t"/>
            <a:pathLst>
              <a:path extrusionOk="0" h="309595" w="264653">
                <a:moveTo>
                  <a:pt x="0" y="61919"/>
                </a:moveTo>
                <a:lnTo>
                  <a:pt x="132327" y="61919"/>
                </a:lnTo>
                <a:lnTo>
                  <a:pt x="132327" y="0"/>
                </a:lnTo>
                <a:lnTo>
                  <a:pt x="264653" y="154798"/>
                </a:lnTo>
                <a:lnTo>
                  <a:pt x="132327" y="309595"/>
                </a:lnTo>
                <a:lnTo>
                  <a:pt x="132327" y="247676"/>
                </a:lnTo>
                <a:lnTo>
                  <a:pt x="0" y="247676"/>
                </a:lnTo>
                <a:lnTo>
                  <a:pt x="0" y="61919"/>
                </a:lnTo>
                <a:close/>
              </a:path>
            </a:pathLst>
          </a:custGeom>
          <a:solidFill>
            <a:srgbClr val="E3E3E3"/>
          </a:solidFill>
          <a:ln>
            <a:noFill/>
          </a:ln>
        </p:spPr>
        <p:txBody>
          <a:bodyPr anchorCtr="0" anchor="ctr" bIns="61900" lIns="0" spcFirstLastPara="1" rIns="79375" wrap="square" tIns="61900">
            <a:noAutofit/>
          </a:bodyPr>
          <a:lstStyle/>
          <a:p>
            <a:pPr indent="0" lvl="0" marL="0" marR="0" rtl="0" algn="ctr">
              <a:lnSpc>
                <a:spcPct val="90000"/>
              </a:lnSpc>
              <a:spcBef>
                <a:spcPts val="0"/>
              </a:spcBef>
              <a:spcAft>
                <a:spcPts val="0"/>
              </a:spcAft>
              <a:buClr>
                <a:srgbClr val="000000"/>
              </a:buClr>
              <a:buSzPts val="1400"/>
              <a:buFont typeface="Arial"/>
              <a:buNone/>
            </a:pPr>
            <a:r>
              <a:t/>
            </a:r>
            <a:endParaRPr sz="1400">
              <a:solidFill>
                <a:srgbClr val="FFFFFF"/>
              </a:solidFill>
              <a:latin typeface="Arial"/>
              <a:ea typeface="Arial"/>
              <a:cs typeface="Arial"/>
              <a:sym typeface="Arial"/>
            </a:endParaRPr>
          </a:p>
        </p:txBody>
      </p:sp>
      <p:sp>
        <p:nvSpPr>
          <p:cNvPr id="686" name="Google Shape;686;p44"/>
          <p:cNvSpPr/>
          <p:nvPr/>
        </p:nvSpPr>
        <p:spPr>
          <a:xfrm>
            <a:off x="183875" y="2729088"/>
            <a:ext cx="857400" cy="711300"/>
          </a:xfrm>
          <a:prstGeom prst="roundRect">
            <a:avLst>
              <a:gd fmla="val 16667" name="adj"/>
            </a:avLst>
          </a:prstGeom>
          <a:solidFill>
            <a:srgbClr val="9D97F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t/>
            </a:r>
            <a:endParaRPr sz="6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None/>
            </a:pPr>
            <a:r>
              <a:t/>
            </a:r>
            <a:endParaRPr sz="6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Payment for ecosystem services (PES) programme and taxation of ecosystem service users </a:t>
            </a:r>
            <a:endParaRPr sz="6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None/>
            </a:pPr>
            <a:r>
              <a:t/>
            </a:r>
            <a:endParaRPr sz="600">
              <a:solidFill>
                <a:srgbClr val="FFFFFF"/>
              </a:solidFill>
              <a:latin typeface="Open Sans"/>
              <a:ea typeface="Open Sans"/>
              <a:cs typeface="Open Sans"/>
              <a:sym typeface="Open Sans"/>
            </a:endParaRPr>
          </a:p>
          <a:p>
            <a:pPr indent="0" lvl="0" marL="0" marR="0" rtl="0" algn="ctr">
              <a:lnSpc>
                <a:spcPct val="90000"/>
              </a:lnSpc>
              <a:spcBef>
                <a:spcPts val="0"/>
              </a:spcBef>
              <a:spcAft>
                <a:spcPts val="0"/>
              </a:spcAft>
              <a:buNone/>
            </a:pPr>
            <a:r>
              <a:t/>
            </a:r>
            <a:endParaRPr sz="600">
              <a:solidFill>
                <a:srgbClr val="FFFFFF"/>
              </a:solidFill>
              <a:latin typeface="Open Sans"/>
              <a:ea typeface="Open Sans"/>
              <a:cs typeface="Open Sans"/>
              <a:sym typeface="Open Sans"/>
            </a:endParaRPr>
          </a:p>
        </p:txBody>
      </p:sp>
      <p:sp>
        <p:nvSpPr>
          <p:cNvPr id="687" name="Google Shape;687;p44"/>
          <p:cNvSpPr/>
          <p:nvPr/>
        </p:nvSpPr>
        <p:spPr>
          <a:xfrm>
            <a:off x="1141475" y="2729112"/>
            <a:ext cx="986100" cy="711300"/>
          </a:xfrm>
          <a:prstGeom prst="roundRect">
            <a:avLst>
              <a:gd fmla="val 16667" name="adj"/>
            </a:avLst>
          </a:prstGeom>
          <a:solidFill>
            <a:srgbClr val="FFC465"/>
          </a:solidFill>
          <a:ln cap="flat" cmpd="sng" w="9525">
            <a:solidFill>
              <a:srgbClr val="FFC465"/>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Tax revenue collected and allocated to Ministry of Environment to pay PES contracts </a:t>
            </a:r>
            <a:endParaRPr sz="600">
              <a:latin typeface="Open Sans"/>
              <a:ea typeface="Open Sans"/>
              <a:cs typeface="Open Sans"/>
              <a:sym typeface="Open Sans"/>
            </a:endParaRPr>
          </a:p>
        </p:txBody>
      </p:sp>
      <p:sp>
        <p:nvSpPr>
          <p:cNvPr id="688" name="Google Shape;688;p44"/>
          <p:cNvSpPr/>
          <p:nvPr/>
        </p:nvSpPr>
        <p:spPr>
          <a:xfrm>
            <a:off x="3304625" y="1638623"/>
            <a:ext cx="978000" cy="711300"/>
          </a:xfrm>
          <a:prstGeom prst="roundRect">
            <a:avLst>
              <a:gd fmla="val 16667" name="adj"/>
            </a:avLst>
          </a:prstGeom>
          <a:solidFill>
            <a:srgbClr val="FFC465"/>
          </a:solidFill>
          <a:ln cap="flat" cmpd="sng" w="9525">
            <a:solidFill>
              <a:srgbClr val="FFC465"/>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Extension service provides training and support to landowners under contract </a:t>
            </a:r>
            <a:endParaRPr sz="600">
              <a:latin typeface="Open Sans"/>
              <a:ea typeface="Open Sans"/>
              <a:cs typeface="Open Sans"/>
              <a:sym typeface="Open Sans"/>
            </a:endParaRPr>
          </a:p>
        </p:txBody>
      </p:sp>
      <p:sp>
        <p:nvSpPr>
          <p:cNvPr id="689" name="Google Shape;689;p44"/>
          <p:cNvSpPr/>
          <p:nvPr/>
        </p:nvSpPr>
        <p:spPr>
          <a:xfrm>
            <a:off x="3304625" y="2434172"/>
            <a:ext cx="978000" cy="7785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Landowners under contract submit required reporting, and payments are administered</a:t>
            </a:r>
            <a:endParaRPr sz="600">
              <a:latin typeface="Open Sans"/>
              <a:ea typeface="Open Sans"/>
              <a:cs typeface="Open Sans"/>
              <a:sym typeface="Open Sans"/>
            </a:endParaRPr>
          </a:p>
        </p:txBody>
      </p:sp>
      <p:sp>
        <p:nvSpPr>
          <p:cNvPr id="690" name="Google Shape;690;p44"/>
          <p:cNvSpPr/>
          <p:nvPr/>
        </p:nvSpPr>
        <p:spPr>
          <a:xfrm>
            <a:off x="4429761" y="2288365"/>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Forest owners </a:t>
            </a:r>
            <a:endParaRPr sz="600">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latin typeface="Open Sans"/>
                <a:ea typeface="Open Sans"/>
                <a:cs typeface="Open Sans"/>
                <a:sym typeface="Open Sans"/>
              </a:rPr>
              <a:t>implement SFM </a:t>
            </a:r>
            <a:endParaRPr sz="600">
              <a:latin typeface="Open Sans"/>
              <a:ea typeface="Open Sans"/>
              <a:cs typeface="Open Sans"/>
              <a:sym typeface="Open Sans"/>
            </a:endParaRPr>
          </a:p>
        </p:txBody>
      </p:sp>
      <p:sp>
        <p:nvSpPr>
          <p:cNvPr id="691" name="Google Shape;691;p44"/>
          <p:cNvSpPr/>
          <p:nvPr/>
        </p:nvSpPr>
        <p:spPr>
          <a:xfrm>
            <a:off x="5544054" y="1917894"/>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Forests have </a:t>
            </a:r>
            <a:endParaRPr sz="600">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latin typeface="Open Sans"/>
                <a:ea typeface="Open Sans"/>
                <a:cs typeface="Open Sans"/>
                <a:sym typeface="Open Sans"/>
              </a:rPr>
              <a:t>sustainable yields </a:t>
            </a:r>
            <a:endParaRPr sz="600">
              <a:latin typeface="Open Sans"/>
              <a:ea typeface="Open Sans"/>
              <a:cs typeface="Open Sans"/>
              <a:sym typeface="Open Sans"/>
            </a:endParaRPr>
          </a:p>
        </p:txBody>
      </p:sp>
      <p:sp>
        <p:nvSpPr>
          <p:cNvPr id="692" name="Google Shape;692;p44"/>
          <p:cNvSpPr/>
          <p:nvPr/>
        </p:nvSpPr>
        <p:spPr>
          <a:xfrm>
            <a:off x="5544054" y="2288365"/>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Forests are healthy </a:t>
            </a:r>
            <a:endParaRPr sz="600">
              <a:latin typeface="Open Sans"/>
              <a:ea typeface="Open Sans"/>
              <a:cs typeface="Open Sans"/>
              <a:sym typeface="Open Sans"/>
            </a:endParaRPr>
          </a:p>
        </p:txBody>
      </p:sp>
      <p:sp>
        <p:nvSpPr>
          <p:cNvPr id="693" name="Google Shape;693;p44"/>
          <p:cNvSpPr/>
          <p:nvPr/>
        </p:nvSpPr>
        <p:spPr>
          <a:xfrm>
            <a:off x="6647666" y="2292755"/>
            <a:ext cx="978000" cy="3234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Reduced CO2 emissions from forest degradation </a:t>
            </a:r>
            <a:endParaRPr sz="600">
              <a:solidFill>
                <a:srgbClr val="FFFFFF"/>
              </a:solidFill>
              <a:latin typeface="Open Sans"/>
              <a:ea typeface="Open Sans"/>
              <a:cs typeface="Open Sans"/>
              <a:sym typeface="Open Sans"/>
            </a:endParaRPr>
          </a:p>
        </p:txBody>
      </p:sp>
      <p:sp>
        <p:nvSpPr>
          <p:cNvPr id="694" name="Google Shape;694;p44"/>
          <p:cNvSpPr/>
          <p:nvPr/>
        </p:nvSpPr>
        <p:spPr>
          <a:xfrm>
            <a:off x="5544054" y="2684489"/>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Change in supply of </a:t>
            </a:r>
            <a:endParaRPr sz="600">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latin typeface="Open Sans"/>
                <a:ea typeface="Open Sans"/>
                <a:cs typeface="Open Sans"/>
                <a:sym typeface="Open Sans"/>
              </a:rPr>
              <a:t>wood products </a:t>
            </a:r>
            <a:endParaRPr sz="600">
              <a:latin typeface="Open Sans"/>
              <a:ea typeface="Open Sans"/>
              <a:cs typeface="Open Sans"/>
              <a:sym typeface="Open Sans"/>
            </a:endParaRPr>
          </a:p>
        </p:txBody>
      </p:sp>
      <p:sp>
        <p:nvSpPr>
          <p:cNvPr id="695" name="Google Shape;695;p44"/>
          <p:cNvSpPr/>
          <p:nvPr/>
        </p:nvSpPr>
        <p:spPr>
          <a:xfrm>
            <a:off x="6647666" y="2677616"/>
            <a:ext cx="978000" cy="3459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Change in timber harvest (outside geographic area of the policy)</a:t>
            </a:r>
            <a:endParaRPr sz="600">
              <a:latin typeface="Open Sans"/>
              <a:ea typeface="Open Sans"/>
              <a:cs typeface="Open Sans"/>
              <a:sym typeface="Open Sans"/>
            </a:endParaRPr>
          </a:p>
        </p:txBody>
      </p:sp>
      <p:sp>
        <p:nvSpPr>
          <p:cNvPr id="696" name="Google Shape;696;p44"/>
          <p:cNvSpPr/>
          <p:nvPr/>
        </p:nvSpPr>
        <p:spPr>
          <a:xfrm>
            <a:off x="7768375" y="2600922"/>
            <a:ext cx="978000" cy="4008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Increased CO2 emissions (unintended policy effect) </a:t>
            </a:r>
            <a:endParaRPr sz="600">
              <a:solidFill>
                <a:srgbClr val="FFFFFF"/>
              </a:solidFill>
              <a:latin typeface="Open Sans"/>
              <a:ea typeface="Open Sans"/>
              <a:cs typeface="Open Sans"/>
              <a:sym typeface="Open Sans"/>
            </a:endParaRPr>
          </a:p>
        </p:txBody>
      </p:sp>
      <p:sp>
        <p:nvSpPr>
          <p:cNvPr id="697" name="Google Shape;697;p44"/>
          <p:cNvSpPr/>
          <p:nvPr/>
        </p:nvSpPr>
        <p:spPr>
          <a:xfrm>
            <a:off x="4429761" y="3323739"/>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Farmers </a:t>
            </a:r>
            <a:endParaRPr sz="600">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latin typeface="Open Sans"/>
                <a:ea typeface="Open Sans"/>
                <a:cs typeface="Open Sans"/>
                <a:sym typeface="Open Sans"/>
              </a:rPr>
              <a:t>implement A/R </a:t>
            </a:r>
            <a:endParaRPr sz="600">
              <a:latin typeface="Open Sans"/>
              <a:ea typeface="Open Sans"/>
              <a:cs typeface="Open Sans"/>
              <a:sym typeface="Open Sans"/>
            </a:endParaRPr>
          </a:p>
          <a:p>
            <a:pPr indent="0" lvl="0" marL="0" marR="0" rtl="0" algn="l">
              <a:lnSpc>
                <a:spcPct val="90000"/>
              </a:lnSpc>
              <a:spcBef>
                <a:spcPts val="0"/>
              </a:spcBef>
              <a:spcAft>
                <a:spcPts val="0"/>
              </a:spcAft>
              <a:buNone/>
            </a:pPr>
            <a:r>
              <a:t/>
            </a:r>
            <a:endParaRPr sz="600">
              <a:latin typeface="Open Sans"/>
              <a:ea typeface="Open Sans"/>
              <a:cs typeface="Open Sans"/>
              <a:sym typeface="Open Sans"/>
            </a:endParaRPr>
          </a:p>
        </p:txBody>
      </p:sp>
      <p:sp>
        <p:nvSpPr>
          <p:cNvPr id="698" name="Google Shape;698;p44"/>
          <p:cNvSpPr/>
          <p:nvPr/>
        </p:nvSpPr>
        <p:spPr>
          <a:xfrm>
            <a:off x="5544054" y="3069039"/>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Survival and </a:t>
            </a:r>
            <a:endParaRPr sz="600">
              <a:latin typeface="Open Sans"/>
              <a:ea typeface="Open Sans"/>
              <a:cs typeface="Open Sans"/>
              <a:sym typeface="Open Sans"/>
            </a:endParaRPr>
          </a:p>
          <a:p>
            <a:pPr indent="0" lvl="0" marL="0" marR="0" rtl="0" algn="ctr">
              <a:lnSpc>
                <a:spcPct val="90000"/>
              </a:lnSpc>
              <a:spcBef>
                <a:spcPts val="0"/>
              </a:spcBef>
              <a:spcAft>
                <a:spcPts val="0"/>
              </a:spcAft>
              <a:buNone/>
            </a:pPr>
            <a:r>
              <a:rPr lang="en-ZA" sz="600">
                <a:latin typeface="Open Sans"/>
                <a:ea typeface="Open Sans"/>
                <a:cs typeface="Open Sans"/>
                <a:sym typeface="Open Sans"/>
              </a:rPr>
              <a:t>growth of trees </a:t>
            </a:r>
            <a:endParaRPr sz="600">
              <a:latin typeface="Open Sans"/>
              <a:ea typeface="Open Sans"/>
              <a:cs typeface="Open Sans"/>
              <a:sym typeface="Open Sans"/>
            </a:endParaRPr>
          </a:p>
        </p:txBody>
      </p:sp>
      <p:sp>
        <p:nvSpPr>
          <p:cNvPr id="699" name="Google Shape;699;p44"/>
          <p:cNvSpPr/>
          <p:nvPr/>
        </p:nvSpPr>
        <p:spPr>
          <a:xfrm>
            <a:off x="6647666" y="3073429"/>
            <a:ext cx="978000" cy="3234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Increased CO2 removals from living biomass sequestration </a:t>
            </a:r>
            <a:endParaRPr sz="600">
              <a:solidFill>
                <a:srgbClr val="FFFFFF"/>
              </a:solidFill>
              <a:latin typeface="Open Sans"/>
              <a:ea typeface="Open Sans"/>
              <a:cs typeface="Open Sans"/>
              <a:sym typeface="Open Sans"/>
            </a:endParaRPr>
          </a:p>
        </p:txBody>
      </p:sp>
      <p:sp>
        <p:nvSpPr>
          <p:cNvPr id="700" name="Google Shape;700;p44"/>
          <p:cNvSpPr/>
          <p:nvPr/>
        </p:nvSpPr>
        <p:spPr>
          <a:xfrm>
            <a:off x="5544054" y="3684732"/>
            <a:ext cx="978000" cy="3321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Reduction in agricultural product supply </a:t>
            </a:r>
            <a:endParaRPr sz="600">
              <a:latin typeface="Open Sans"/>
              <a:ea typeface="Open Sans"/>
              <a:cs typeface="Open Sans"/>
              <a:sym typeface="Open Sans"/>
            </a:endParaRPr>
          </a:p>
        </p:txBody>
      </p:sp>
      <p:sp>
        <p:nvSpPr>
          <p:cNvPr id="701" name="Google Shape;701;p44"/>
          <p:cNvSpPr/>
          <p:nvPr/>
        </p:nvSpPr>
        <p:spPr>
          <a:xfrm>
            <a:off x="6647666" y="3443190"/>
            <a:ext cx="978000" cy="4008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Land conversion for agriculture (outside geographic area of the policy) </a:t>
            </a:r>
            <a:endParaRPr sz="600">
              <a:latin typeface="Open Sans"/>
              <a:ea typeface="Open Sans"/>
              <a:cs typeface="Open Sans"/>
              <a:sym typeface="Open Sans"/>
            </a:endParaRPr>
          </a:p>
        </p:txBody>
      </p:sp>
      <p:sp>
        <p:nvSpPr>
          <p:cNvPr id="702" name="Google Shape;702;p44"/>
          <p:cNvSpPr/>
          <p:nvPr/>
        </p:nvSpPr>
        <p:spPr>
          <a:xfrm>
            <a:off x="7768375" y="3367625"/>
            <a:ext cx="978000" cy="4455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Increased emissions from deforestation (unintended policy effect)</a:t>
            </a:r>
            <a:endParaRPr sz="600">
              <a:solidFill>
                <a:srgbClr val="FFFFFF"/>
              </a:solidFill>
              <a:latin typeface="Open Sans"/>
              <a:ea typeface="Open Sans"/>
              <a:cs typeface="Open Sans"/>
              <a:sym typeface="Open Sans"/>
            </a:endParaRPr>
          </a:p>
        </p:txBody>
      </p:sp>
      <p:sp>
        <p:nvSpPr>
          <p:cNvPr id="703" name="Google Shape;703;p44"/>
          <p:cNvSpPr/>
          <p:nvPr/>
        </p:nvSpPr>
        <p:spPr>
          <a:xfrm>
            <a:off x="6647666" y="3893702"/>
            <a:ext cx="978000" cy="357900"/>
          </a:xfrm>
          <a:prstGeom prst="roundRect">
            <a:avLst>
              <a:gd fmla="val 16667" name="adj"/>
            </a:avLst>
          </a:prstGeom>
          <a:solidFill>
            <a:srgbClr val="E3E3E3"/>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Agricultural intensification (outside geographic area of the policy) </a:t>
            </a:r>
            <a:endParaRPr sz="600">
              <a:latin typeface="Open Sans"/>
              <a:ea typeface="Open Sans"/>
              <a:cs typeface="Open Sans"/>
              <a:sym typeface="Open Sans"/>
            </a:endParaRPr>
          </a:p>
        </p:txBody>
      </p:sp>
      <p:sp>
        <p:nvSpPr>
          <p:cNvPr id="704" name="Google Shape;704;p44"/>
          <p:cNvSpPr/>
          <p:nvPr/>
        </p:nvSpPr>
        <p:spPr>
          <a:xfrm>
            <a:off x="7768375" y="3906477"/>
            <a:ext cx="978000" cy="4455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Increased agriculture emissions (unintended policy effect) </a:t>
            </a:r>
            <a:endParaRPr sz="600">
              <a:solidFill>
                <a:srgbClr val="FFFFFF"/>
              </a:solidFill>
              <a:latin typeface="Open Sans"/>
              <a:ea typeface="Open Sans"/>
              <a:cs typeface="Open Sans"/>
              <a:sym typeface="Open Sans"/>
            </a:endParaRPr>
          </a:p>
        </p:txBody>
      </p:sp>
      <p:cxnSp>
        <p:nvCxnSpPr>
          <p:cNvPr id="705" name="Google Shape;705;p44"/>
          <p:cNvCxnSpPr>
            <a:stCxn id="686" idx="3"/>
          </p:cNvCxnSpPr>
          <p:nvPr/>
        </p:nvCxnSpPr>
        <p:spPr>
          <a:xfrm>
            <a:off x="1041275" y="3084738"/>
            <a:ext cx="1002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706" name="Google Shape;706;p44"/>
          <p:cNvCxnSpPr/>
          <p:nvPr/>
        </p:nvCxnSpPr>
        <p:spPr>
          <a:xfrm flipH="1" rot="10800000">
            <a:off x="4292837" y="2454606"/>
            <a:ext cx="125100" cy="510900"/>
          </a:xfrm>
          <a:prstGeom prst="straightConnector1">
            <a:avLst/>
          </a:prstGeom>
          <a:noFill/>
          <a:ln cap="flat" cmpd="sng" w="15875">
            <a:solidFill>
              <a:srgbClr val="7E7E7E"/>
            </a:solidFill>
            <a:prstDash val="solid"/>
            <a:miter lim="800000"/>
            <a:headEnd len="sm" w="sm" type="none"/>
            <a:tailEnd len="med" w="med" type="triangle"/>
          </a:ln>
        </p:spPr>
      </p:cxnSp>
      <p:cxnSp>
        <p:nvCxnSpPr>
          <p:cNvPr id="707" name="Google Shape;707;p44"/>
          <p:cNvCxnSpPr/>
          <p:nvPr/>
        </p:nvCxnSpPr>
        <p:spPr>
          <a:xfrm>
            <a:off x="4292837" y="2965506"/>
            <a:ext cx="125100" cy="524400"/>
          </a:xfrm>
          <a:prstGeom prst="straightConnector1">
            <a:avLst/>
          </a:prstGeom>
          <a:noFill/>
          <a:ln cap="flat" cmpd="sng" w="15875">
            <a:solidFill>
              <a:srgbClr val="7E7E7E"/>
            </a:solidFill>
            <a:prstDash val="solid"/>
            <a:miter lim="800000"/>
            <a:headEnd len="sm" w="sm" type="none"/>
            <a:tailEnd len="med" w="med" type="triangle"/>
          </a:ln>
        </p:spPr>
      </p:cxnSp>
      <p:cxnSp>
        <p:nvCxnSpPr>
          <p:cNvPr id="708" name="Google Shape;708;p44"/>
          <p:cNvCxnSpPr/>
          <p:nvPr/>
        </p:nvCxnSpPr>
        <p:spPr>
          <a:xfrm flipH="1" rot="10800000">
            <a:off x="5423048" y="3235146"/>
            <a:ext cx="119700" cy="254700"/>
          </a:xfrm>
          <a:prstGeom prst="straightConnector1">
            <a:avLst/>
          </a:prstGeom>
          <a:noFill/>
          <a:ln cap="flat" cmpd="sng" w="15875">
            <a:solidFill>
              <a:srgbClr val="7E7E7E"/>
            </a:solidFill>
            <a:prstDash val="solid"/>
            <a:miter lim="800000"/>
            <a:headEnd len="sm" w="sm" type="none"/>
            <a:tailEnd len="med" w="med" type="triangle"/>
          </a:ln>
        </p:spPr>
      </p:cxnSp>
      <p:cxnSp>
        <p:nvCxnSpPr>
          <p:cNvPr id="709" name="Google Shape;709;p44"/>
          <p:cNvCxnSpPr/>
          <p:nvPr/>
        </p:nvCxnSpPr>
        <p:spPr>
          <a:xfrm>
            <a:off x="5423048" y="3489846"/>
            <a:ext cx="119700" cy="360900"/>
          </a:xfrm>
          <a:prstGeom prst="straightConnector1">
            <a:avLst/>
          </a:prstGeom>
          <a:noFill/>
          <a:ln cap="flat" cmpd="sng" w="15875">
            <a:solidFill>
              <a:srgbClr val="7E7E7E"/>
            </a:solidFill>
            <a:prstDash val="solid"/>
            <a:miter lim="800000"/>
            <a:headEnd len="sm" w="sm" type="none"/>
            <a:tailEnd len="med" w="med" type="triangle"/>
          </a:ln>
        </p:spPr>
      </p:cxnSp>
      <p:cxnSp>
        <p:nvCxnSpPr>
          <p:cNvPr id="710" name="Google Shape;710;p44"/>
          <p:cNvCxnSpPr/>
          <p:nvPr/>
        </p:nvCxnSpPr>
        <p:spPr>
          <a:xfrm flipH="1" rot="10800000">
            <a:off x="5423048" y="2083972"/>
            <a:ext cx="119700" cy="370500"/>
          </a:xfrm>
          <a:prstGeom prst="straightConnector1">
            <a:avLst/>
          </a:prstGeom>
          <a:noFill/>
          <a:ln cap="flat" cmpd="sng" w="15875">
            <a:solidFill>
              <a:srgbClr val="7E7E7E"/>
            </a:solidFill>
            <a:prstDash val="solid"/>
            <a:miter lim="800000"/>
            <a:headEnd len="sm" w="sm" type="none"/>
            <a:tailEnd len="med" w="med" type="triangle"/>
          </a:ln>
        </p:spPr>
      </p:cxnSp>
      <p:cxnSp>
        <p:nvCxnSpPr>
          <p:cNvPr id="711" name="Google Shape;711;p44"/>
          <p:cNvCxnSpPr/>
          <p:nvPr/>
        </p:nvCxnSpPr>
        <p:spPr>
          <a:xfrm>
            <a:off x="5396693" y="2454472"/>
            <a:ext cx="1461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712" name="Google Shape;712;p44"/>
          <p:cNvCxnSpPr/>
          <p:nvPr/>
        </p:nvCxnSpPr>
        <p:spPr>
          <a:xfrm>
            <a:off x="5423048" y="2454472"/>
            <a:ext cx="119700" cy="396300"/>
          </a:xfrm>
          <a:prstGeom prst="straightConnector1">
            <a:avLst/>
          </a:prstGeom>
          <a:noFill/>
          <a:ln cap="flat" cmpd="sng" w="15875">
            <a:solidFill>
              <a:srgbClr val="7E7E7E"/>
            </a:solidFill>
            <a:prstDash val="solid"/>
            <a:miter lim="800000"/>
            <a:headEnd len="sm" w="sm" type="none"/>
            <a:tailEnd len="med" w="med" type="triangle"/>
          </a:ln>
        </p:spPr>
      </p:cxnSp>
      <p:cxnSp>
        <p:nvCxnSpPr>
          <p:cNvPr id="713" name="Google Shape;713;p44"/>
          <p:cNvCxnSpPr/>
          <p:nvPr/>
        </p:nvCxnSpPr>
        <p:spPr>
          <a:xfrm>
            <a:off x="6511045" y="2454472"/>
            <a:ext cx="1338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714" name="Google Shape;714;p44"/>
          <p:cNvCxnSpPr/>
          <p:nvPr/>
        </p:nvCxnSpPr>
        <p:spPr>
          <a:xfrm>
            <a:off x="6511045" y="2850627"/>
            <a:ext cx="1338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715" name="Google Shape;715;p44"/>
          <p:cNvCxnSpPr/>
          <p:nvPr/>
        </p:nvCxnSpPr>
        <p:spPr>
          <a:xfrm>
            <a:off x="6511045" y="3235146"/>
            <a:ext cx="1338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716" name="Google Shape;716;p44"/>
          <p:cNvCxnSpPr/>
          <p:nvPr/>
        </p:nvCxnSpPr>
        <p:spPr>
          <a:xfrm>
            <a:off x="7618595" y="2850596"/>
            <a:ext cx="135600" cy="0"/>
          </a:xfrm>
          <a:prstGeom prst="straightConnector1">
            <a:avLst/>
          </a:prstGeom>
          <a:noFill/>
          <a:ln cap="flat" cmpd="sng" w="15875">
            <a:solidFill>
              <a:srgbClr val="7E7E7E"/>
            </a:solidFill>
            <a:prstDash val="solid"/>
            <a:miter lim="800000"/>
            <a:headEnd len="sm" w="sm" type="none"/>
            <a:tailEnd len="med" w="med" type="triangle"/>
          </a:ln>
        </p:spPr>
      </p:cxnSp>
      <p:cxnSp>
        <p:nvCxnSpPr>
          <p:cNvPr id="717" name="Google Shape;717;p44"/>
          <p:cNvCxnSpPr/>
          <p:nvPr/>
        </p:nvCxnSpPr>
        <p:spPr>
          <a:xfrm flipH="1" rot="10800000">
            <a:off x="6535148" y="3643540"/>
            <a:ext cx="109800" cy="207300"/>
          </a:xfrm>
          <a:prstGeom prst="straightConnector1">
            <a:avLst/>
          </a:prstGeom>
          <a:noFill/>
          <a:ln cap="flat" cmpd="sng" w="15875">
            <a:solidFill>
              <a:srgbClr val="7E7E7E"/>
            </a:solidFill>
            <a:prstDash val="solid"/>
            <a:miter lim="800000"/>
            <a:headEnd len="sm" w="sm" type="none"/>
            <a:tailEnd len="med" w="med" type="triangle"/>
          </a:ln>
        </p:spPr>
      </p:cxnSp>
      <p:cxnSp>
        <p:nvCxnSpPr>
          <p:cNvPr id="718" name="Google Shape;718;p44"/>
          <p:cNvCxnSpPr/>
          <p:nvPr/>
        </p:nvCxnSpPr>
        <p:spPr>
          <a:xfrm>
            <a:off x="6535148" y="3850839"/>
            <a:ext cx="109800" cy="221700"/>
          </a:xfrm>
          <a:prstGeom prst="straightConnector1">
            <a:avLst/>
          </a:prstGeom>
          <a:noFill/>
          <a:ln cap="flat" cmpd="sng" w="15875">
            <a:solidFill>
              <a:srgbClr val="7E7E7E"/>
            </a:solidFill>
            <a:prstDash val="solid"/>
            <a:miter lim="800000"/>
            <a:headEnd len="sm" w="sm" type="none"/>
            <a:tailEnd len="med" w="med" type="triangle"/>
          </a:ln>
        </p:spPr>
      </p:cxnSp>
      <p:cxnSp>
        <p:nvCxnSpPr>
          <p:cNvPr id="719" name="Google Shape;719;p44"/>
          <p:cNvCxnSpPr/>
          <p:nvPr/>
        </p:nvCxnSpPr>
        <p:spPr>
          <a:xfrm>
            <a:off x="7618595" y="3643509"/>
            <a:ext cx="135600" cy="0"/>
          </a:xfrm>
          <a:prstGeom prst="straightConnector1">
            <a:avLst/>
          </a:prstGeom>
          <a:noFill/>
          <a:ln cap="flat" cmpd="sng" w="15875">
            <a:solidFill>
              <a:srgbClr val="7E7E7E"/>
            </a:solidFill>
            <a:prstDash val="solid"/>
            <a:miter lim="800000"/>
            <a:headEnd len="sm" w="sm" type="none"/>
            <a:tailEnd len="med" w="med" type="triangle"/>
          </a:ln>
        </p:spPr>
      </p:cxnSp>
      <p:grpSp>
        <p:nvGrpSpPr>
          <p:cNvPr id="720" name="Google Shape;720;p44"/>
          <p:cNvGrpSpPr/>
          <p:nvPr/>
        </p:nvGrpSpPr>
        <p:grpSpPr>
          <a:xfrm>
            <a:off x="247224" y="3640877"/>
            <a:ext cx="1494620" cy="97119"/>
            <a:chOff x="0" y="4470392"/>
            <a:chExt cx="1257674" cy="269400"/>
          </a:xfrm>
        </p:grpSpPr>
        <p:sp>
          <p:nvSpPr>
            <p:cNvPr id="721" name="Google Shape;721;p44"/>
            <p:cNvSpPr txBox="1"/>
            <p:nvPr/>
          </p:nvSpPr>
          <p:spPr>
            <a:xfrm>
              <a:off x="188774" y="4470392"/>
              <a:ext cx="1068900" cy="2694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Arial"/>
                  <a:ea typeface="Arial"/>
                  <a:cs typeface="Arial"/>
                  <a:sym typeface="Arial"/>
                </a:rPr>
                <a:t>Policy</a:t>
              </a:r>
              <a:endParaRPr sz="1000">
                <a:solidFill>
                  <a:srgbClr val="000000"/>
                </a:solidFill>
                <a:latin typeface="Times New Roman"/>
                <a:ea typeface="Times New Roman"/>
                <a:cs typeface="Times New Roman"/>
                <a:sym typeface="Times New Roman"/>
              </a:endParaRPr>
            </a:p>
          </p:txBody>
        </p:sp>
        <p:sp>
          <p:nvSpPr>
            <p:cNvPr id="722" name="Google Shape;722;p44"/>
            <p:cNvSpPr/>
            <p:nvPr/>
          </p:nvSpPr>
          <p:spPr>
            <a:xfrm>
              <a:off x="0" y="4513591"/>
              <a:ext cx="194700" cy="183000"/>
            </a:xfrm>
            <a:prstGeom prst="roundRect">
              <a:avLst>
                <a:gd fmla="val 16667" name="adj"/>
              </a:avLst>
            </a:prstGeom>
            <a:solidFill>
              <a:srgbClr val="9D97F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Arial"/>
                <a:ea typeface="Arial"/>
                <a:cs typeface="Arial"/>
                <a:sym typeface="Arial"/>
              </a:endParaRPr>
            </a:p>
          </p:txBody>
        </p:sp>
      </p:grpSp>
      <p:grpSp>
        <p:nvGrpSpPr>
          <p:cNvPr id="723" name="Google Shape;723;p44"/>
          <p:cNvGrpSpPr/>
          <p:nvPr/>
        </p:nvGrpSpPr>
        <p:grpSpPr>
          <a:xfrm>
            <a:off x="247224" y="4081700"/>
            <a:ext cx="1691420" cy="109232"/>
            <a:chOff x="0" y="5059092"/>
            <a:chExt cx="1423275" cy="303000"/>
          </a:xfrm>
        </p:grpSpPr>
        <p:sp>
          <p:nvSpPr>
            <p:cNvPr id="724" name="Google Shape;724;p44"/>
            <p:cNvSpPr txBox="1"/>
            <p:nvPr/>
          </p:nvSpPr>
          <p:spPr>
            <a:xfrm>
              <a:off x="188775" y="5059092"/>
              <a:ext cx="1234500" cy="3030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Arial"/>
                  <a:ea typeface="Arial"/>
                  <a:cs typeface="Arial"/>
                  <a:sym typeface="Arial"/>
                </a:rPr>
                <a:t>Intermediate effect</a:t>
              </a:r>
              <a:endParaRPr sz="1000">
                <a:solidFill>
                  <a:srgbClr val="000000"/>
                </a:solidFill>
                <a:latin typeface="Times New Roman"/>
                <a:ea typeface="Times New Roman"/>
                <a:cs typeface="Times New Roman"/>
                <a:sym typeface="Times New Roman"/>
              </a:endParaRPr>
            </a:p>
          </p:txBody>
        </p:sp>
        <p:sp>
          <p:nvSpPr>
            <p:cNvPr id="725" name="Google Shape;725;p44"/>
            <p:cNvSpPr/>
            <p:nvPr/>
          </p:nvSpPr>
          <p:spPr>
            <a:xfrm>
              <a:off x="0" y="5119100"/>
              <a:ext cx="194700" cy="183000"/>
            </a:xfrm>
            <a:prstGeom prst="roundRect">
              <a:avLst>
                <a:gd fmla="val 16667" name="adj"/>
              </a:avLst>
            </a:prstGeom>
            <a:solidFill>
              <a:srgbClr val="E3E3E3"/>
            </a:solidFill>
            <a:ln cap="flat" cmpd="sng" w="9525">
              <a:solidFill>
                <a:srgbClr val="E3E3E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Arial"/>
                <a:ea typeface="Arial"/>
                <a:cs typeface="Arial"/>
                <a:sym typeface="Arial"/>
              </a:endParaRPr>
            </a:p>
          </p:txBody>
        </p:sp>
      </p:grpSp>
      <p:grpSp>
        <p:nvGrpSpPr>
          <p:cNvPr id="726" name="Google Shape;726;p44"/>
          <p:cNvGrpSpPr/>
          <p:nvPr/>
        </p:nvGrpSpPr>
        <p:grpSpPr>
          <a:xfrm>
            <a:off x="247224" y="4195500"/>
            <a:ext cx="1481508" cy="93766"/>
            <a:chOff x="0" y="5374751"/>
            <a:chExt cx="1246641" cy="260100"/>
          </a:xfrm>
        </p:grpSpPr>
        <p:sp>
          <p:nvSpPr>
            <p:cNvPr id="727" name="Google Shape;727;p44"/>
            <p:cNvSpPr txBox="1"/>
            <p:nvPr/>
          </p:nvSpPr>
          <p:spPr>
            <a:xfrm>
              <a:off x="200541" y="5374751"/>
              <a:ext cx="1046100" cy="2601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Arial"/>
                  <a:ea typeface="Arial"/>
                  <a:cs typeface="Arial"/>
                  <a:sym typeface="Arial"/>
                </a:rPr>
                <a:t>GHG impact</a:t>
              </a:r>
              <a:endParaRPr sz="1000">
                <a:solidFill>
                  <a:srgbClr val="000000"/>
                </a:solidFill>
                <a:latin typeface="Times New Roman"/>
                <a:ea typeface="Times New Roman"/>
                <a:cs typeface="Times New Roman"/>
                <a:sym typeface="Times New Roman"/>
              </a:endParaRPr>
            </a:p>
          </p:txBody>
        </p:sp>
        <p:sp>
          <p:nvSpPr>
            <p:cNvPr id="728" name="Google Shape;728;p44"/>
            <p:cNvSpPr/>
            <p:nvPr/>
          </p:nvSpPr>
          <p:spPr>
            <a:xfrm>
              <a:off x="0" y="5413355"/>
              <a:ext cx="194700" cy="183000"/>
            </a:xfrm>
            <a:prstGeom prst="roundRect">
              <a:avLst>
                <a:gd fmla="val 16667" name="adj"/>
              </a:avLst>
            </a:prstGeom>
            <a:solidFill>
              <a:srgbClr val="FF8E00"/>
            </a:solidFill>
            <a:ln cap="flat" cmpd="sng" w="9525">
              <a:solidFill>
                <a:srgbClr val="FF8E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Arial"/>
                <a:ea typeface="Arial"/>
                <a:cs typeface="Arial"/>
                <a:sym typeface="Arial"/>
              </a:endParaRPr>
            </a:p>
          </p:txBody>
        </p:sp>
      </p:grpSp>
      <p:grpSp>
        <p:nvGrpSpPr>
          <p:cNvPr id="729" name="Google Shape;729;p44"/>
          <p:cNvGrpSpPr/>
          <p:nvPr/>
        </p:nvGrpSpPr>
        <p:grpSpPr>
          <a:xfrm>
            <a:off x="247224" y="3742545"/>
            <a:ext cx="2572727" cy="266698"/>
            <a:chOff x="0" y="4752419"/>
            <a:chExt cx="2164866" cy="739800"/>
          </a:xfrm>
        </p:grpSpPr>
        <p:sp>
          <p:nvSpPr>
            <p:cNvPr id="730" name="Google Shape;730;p44"/>
            <p:cNvSpPr txBox="1"/>
            <p:nvPr/>
          </p:nvSpPr>
          <p:spPr>
            <a:xfrm>
              <a:off x="188766" y="4752419"/>
              <a:ext cx="1976100" cy="7398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ZA" sz="1000">
                  <a:solidFill>
                    <a:srgbClr val="000000"/>
                  </a:solidFill>
                  <a:latin typeface="Arial"/>
                  <a:ea typeface="Arial"/>
                  <a:cs typeface="Arial"/>
                  <a:sym typeface="Arial"/>
                </a:rPr>
                <a:t>Inputs and </a:t>
              </a:r>
              <a:endParaRPr sz="1000">
                <a:solidFill>
                  <a:srgbClr val="000000"/>
                </a:solidFill>
                <a:latin typeface="Arial"/>
                <a:ea typeface="Arial"/>
                <a:cs typeface="Arial"/>
                <a:sym typeface="Arial"/>
              </a:endParaRPr>
            </a:p>
            <a:p>
              <a:pPr indent="0" lvl="0" marL="0" marR="0" rtl="0" algn="l">
                <a:spcBef>
                  <a:spcPts val="0"/>
                </a:spcBef>
                <a:spcAft>
                  <a:spcPts val="0"/>
                </a:spcAft>
                <a:buNone/>
              </a:pPr>
              <a:r>
                <a:rPr lang="en-ZA" sz="1000">
                  <a:solidFill>
                    <a:srgbClr val="000000"/>
                  </a:solidFill>
                  <a:latin typeface="Arial"/>
                  <a:ea typeface="Arial"/>
                  <a:cs typeface="Arial"/>
                  <a:sym typeface="Arial"/>
                </a:rPr>
                <a:t>administrative activities</a:t>
              </a:r>
              <a:endParaRPr sz="1000">
                <a:solidFill>
                  <a:srgbClr val="000000"/>
                </a:solidFill>
                <a:latin typeface="Times New Roman"/>
                <a:ea typeface="Times New Roman"/>
                <a:cs typeface="Times New Roman"/>
                <a:sym typeface="Times New Roman"/>
              </a:endParaRPr>
            </a:p>
          </p:txBody>
        </p:sp>
        <p:sp>
          <p:nvSpPr>
            <p:cNvPr id="731" name="Google Shape;731;p44"/>
            <p:cNvSpPr/>
            <p:nvPr/>
          </p:nvSpPr>
          <p:spPr>
            <a:xfrm>
              <a:off x="0" y="4807941"/>
              <a:ext cx="194700" cy="183000"/>
            </a:xfrm>
            <a:prstGeom prst="roundRect">
              <a:avLst>
                <a:gd fmla="val 16667" name="adj"/>
              </a:avLst>
            </a:prstGeom>
            <a:solidFill>
              <a:srgbClr val="FFC465"/>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00">
                <a:solidFill>
                  <a:srgbClr val="FFFFFF"/>
                </a:solidFill>
                <a:latin typeface="Arial"/>
                <a:ea typeface="Arial"/>
                <a:cs typeface="Arial"/>
                <a:sym typeface="Arial"/>
              </a:endParaRPr>
            </a:p>
          </p:txBody>
        </p:sp>
      </p:grpSp>
      <p:sp>
        <p:nvSpPr>
          <p:cNvPr id="732" name="Google Shape;732;p44"/>
          <p:cNvSpPr/>
          <p:nvPr/>
        </p:nvSpPr>
        <p:spPr>
          <a:xfrm>
            <a:off x="373025" y="1988514"/>
            <a:ext cx="1479600" cy="778500"/>
          </a:xfrm>
          <a:prstGeom prst="downArrowCallout">
            <a:avLst>
              <a:gd fmla="val 25000" name="adj1"/>
              <a:gd fmla="val 25000" name="adj2"/>
              <a:gd fmla="val 25000" name="adj3"/>
              <a:gd fmla="val 64977" name="adj4"/>
            </a:avLst>
          </a:prstGeom>
          <a:solidFill>
            <a:srgbClr val="000A3A"/>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rgbClr val="FFFFFF"/>
                </a:solidFill>
                <a:latin typeface="Open Sans"/>
                <a:ea typeface="Open Sans"/>
                <a:cs typeface="Open Sans"/>
                <a:sym typeface="Open Sans"/>
              </a:rPr>
              <a:t>POLICY TO INPUTS &amp; ACTIVITIES</a:t>
            </a:r>
            <a:endParaRPr sz="1000">
              <a:latin typeface="Open Sans"/>
              <a:ea typeface="Open Sans"/>
              <a:cs typeface="Open Sans"/>
              <a:sym typeface="Open Sans"/>
            </a:endParaRPr>
          </a:p>
        </p:txBody>
      </p:sp>
      <p:sp>
        <p:nvSpPr>
          <p:cNvPr id="733" name="Google Shape;733;p44"/>
          <p:cNvSpPr/>
          <p:nvPr/>
        </p:nvSpPr>
        <p:spPr>
          <a:xfrm>
            <a:off x="2076450" y="3480400"/>
            <a:ext cx="1875900" cy="849900"/>
          </a:xfrm>
          <a:prstGeom prst="upArrowCallout">
            <a:avLst>
              <a:gd fmla="val 25000" name="adj1"/>
              <a:gd fmla="val 25000" name="adj2"/>
              <a:gd fmla="val 25000" name="adj3"/>
              <a:gd fmla="val 64977" name="adj4"/>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rgbClr val="FFFFFF"/>
                </a:solidFill>
                <a:latin typeface="Open Sans"/>
                <a:ea typeface="Open Sans"/>
                <a:cs typeface="Open Sans"/>
                <a:sym typeface="Open Sans"/>
              </a:rPr>
              <a:t>INPUTS &amp; ACTIVITIES TO INTERMEDIATE EFFECTS</a:t>
            </a:r>
            <a:endParaRPr sz="1000">
              <a:latin typeface="Open Sans"/>
              <a:ea typeface="Open Sans"/>
              <a:cs typeface="Open Sans"/>
              <a:sym typeface="Open Sans"/>
            </a:endParaRPr>
          </a:p>
        </p:txBody>
      </p:sp>
      <p:sp>
        <p:nvSpPr>
          <p:cNvPr id="734" name="Google Shape;734;p44"/>
          <p:cNvSpPr/>
          <p:nvPr/>
        </p:nvSpPr>
        <p:spPr>
          <a:xfrm>
            <a:off x="5062875" y="1129025"/>
            <a:ext cx="2018100" cy="778500"/>
          </a:xfrm>
          <a:prstGeom prst="downArrowCallout">
            <a:avLst>
              <a:gd fmla="val 25000" name="adj1"/>
              <a:gd fmla="val 25000" name="adj2"/>
              <a:gd fmla="val 25000" name="adj3"/>
              <a:gd fmla="val 64977" name="adj4"/>
            </a:avLst>
          </a:prstGeom>
          <a:solidFill>
            <a:srgbClr val="000A3A"/>
          </a:solidFill>
          <a:ln cap="flat" cmpd="sng" w="12700">
            <a:solidFill>
              <a:srgbClr val="000A3A"/>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rgbClr val="FFFFFF"/>
                </a:solidFill>
                <a:latin typeface="Open Sans"/>
                <a:ea typeface="Open Sans"/>
                <a:cs typeface="Open Sans"/>
                <a:sym typeface="Open Sans"/>
              </a:rPr>
              <a:t>INTERMEDIATE EFFECTS TO GHG IMPACTS</a:t>
            </a:r>
            <a:endParaRPr sz="1000">
              <a:latin typeface="Open Sans"/>
              <a:ea typeface="Open Sans"/>
              <a:cs typeface="Open Sans"/>
              <a:sym typeface="Open Sans"/>
            </a:endParaRPr>
          </a:p>
        </p:txBody>
      </p:sp>
      <p:sp>
        <p:nvSpPr>
          <p:cNvPr id="735" name="Google Shape;735;p44"/>
          <p:cNvSpPr/>
          <p:nvPr/>
        </p:nvSpPr>
        <p:spPr>
          <a:xfrm>
            <a:off x="2237675" y="2700850"/>
            <a:ext cx="857400" cy="778500"/>
          </a:xfrm>
          <a:prstGeom prst="roundRect">
            <a:avLst>
              <a:gd fmla="val 16667" name="adj"/>
            </a:avLst>
          </a:prstGeom>
          <a:solidFill>
            <a:srgbClr val="FFC465"/>
          </a:solidFill>
          <a:ln cap="flat" cmpd="sng" w="9525">
            <a:solidFill>
              <a:srgbClr val="FFC465"/>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PES contracts with landowner executed </a:t>
            </a:r>
            <a:endParaRPr sz="600">
              <a:latin typeface="Open Sans"/>
              <a:ea typeface="Open Sans"/>
              <a:cs typeface="Open Sans"/>
              <a:sym typeface="Open Sans"/>
            </a:endParaRPr>
          </a:p>
        </p:txBody>
      </p:sp>
      <p:sp>
        <p:nvSpPr>
          <p:cNvPr id="736" name="Google Shape;736;p44"/>
          <p:cNvSpPr/>
          <p:nvPr/>
        </p:nvSpPr>
        <p:spPr>
          <a:xfrm>
            <a:off x="3304625" y="3249100"/>
            <a:ext cx="959700" cy="572700"/>
          </a:xfrm>
          <a:prstGeom prst="roundRect">
            <a:avLst>
              <a:gd fmla="val 16667" name="adj"/>
            </a:avLst>
          </a:prstGeom>
          <a:solidFill>
            <a:srgbClr val="FFC465"/>
          </a:solidFill>
          <a:ln cap="flat" cmpd="sng" w="9525">
            <a:solidFill>
              <a:srgbClr val="FFC465"/>
            </a:solidFill>
            <a:prstDash val="solid"/>
            <a:round/>
            <a:headEnd len="sm" w="sm" type="none"/>
            <a:tailEnd len="sm" w="sm" type="none"/>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latin typeface="Open Sans"/>
                <a:ea typeface="Open Sans"/>
                <a:cs typeface="Open Sans"/>
                <a:sym typeface="Open Sans"/>
              </a:rPr>
              <a:t>Extension service provides training and support to landowners under contract </a:t>
            </a:r>
            <a:endParaRPr sz="600">
              <a:latin typeface="Open Sans"/>
              <a:ea typeface="Open Sans"/>
              <a:cs typeface="Open Sans"/>
              <a:sym typeface="Open Sans"/>
            </a:endParaRPr>
          </a:p>
        </p:txBody>
      </p:sp>
      <p:cxnSp>
        <p:nvCxnSpPr>
          <p:cNvPr id="737" name="Google Shape;737;p44"/>
          <p:cNvCxnSpPr>
            <a:stCxn id="687" idx="3"/>
            <a:endCxn id="735" idx="1"/>
          </p:cNvCxnSpPr>
          <p:nvPr/>
        </p:nvCxnSpPr>
        <p:spPr>
          <a:xfrm>
            <a:off x="2127575" y="3084762"/>
            <a:ext cx="110100" cy="5400"/>
          </a:xfrm>
          <a:prstGeom prst="straightConnector1">
            <a:avLst/>
          </a:prstGeom>
          <a:noFill/>
          <a:ln cap="flat" cmpd="sng" w="9525">
            <a:solidFill>
              <a:srgbClr val="7E7E7E"/>
            </a:solidFill>
            <a:prstDash val="solid"/>
            <a:round/>
            <a:headEnd len="med" w="med" type="none"/>
            <a:tailEnd len="med" w="med" type="triangle"/>
          </a:ln>
        </p:spPr>
      </p:cxnSp>
      <p:cxnSp>
        <p:nvCxnSpPr>
          <p:cNvPr id="738" name="Google Shape;738;p44"/>
          <p:cNvCxnSpPr>
            <a:stCxn id="735" idx="3"/>
            <a:endCxn id="688" idx="1"/>
          </p:cNvCxnSpPr>
          <p:nvPr/>
        </p:nvCxnSpPr>
        <p:spPr>
          <a:xfrm flipH="1" rot="10800000">
            <a:off x="3095075" y="1994200"/>
            <a:ext cx="209700" cy="1095900"/>
          </a:xfrm>
          <a:prstGeom prst="straightConnector1">
            <a:avLst/>
          </a:prstGeom>
          <a:noFill/>
          <a:ln cap="flat" cmpd="sng" w="9525">
            <a:solidFill>
              <a:srgbClr val="595959"/>
            </a:solidFill>
            <a:prstDash val="solid"/>
            <a:round/>
            <a:headEnd len="med" w="med" type="none"/>
            <a:tailEnd len="med" w="med" type="triangle"/>
          </a:ln>
        </p:spPr>
      </p:cxnSp>
      <p:cxnSp>
        <p:nvCxnSpPr>
          <p:cNvPr id="739" name="Google Shape;739;p44"/>
          <p:cNvCxnSpPr>
            <a:stCxn id="735" idx="3"/>
            <a:endCxn id="689" idx="1"/>
          </p:cNvCxnSpPr>
          <p:nvPr/>
        </p:nvCxnSpPr>
        <p:spPr>
          <a:xfrm flipH="1" rot="10800000">
            <a:off x="3095075" y="2823400"/>
            <a:ext cx="209700" cy="266700"/>
          </a:xfrm>
          <a:prstGeom prst="straightConnector1">
            <a:avLst/>
          </a:prstGeom>
          <a:noFill/>
          <a:ln cap="flat" cmpd="sng" w="9525">
            <a:solidFill>
              <a:srgbClr val="595959"/>
            </a:solidFill>
            <a:prstDash val="solid"/>
            <a:round/>
            <a:headEnd len="med" w="med" type="none"/>
            <a:tailEnd len="med" w="med" type="triangle"/>
          </a:ln>
        </p:spPr>
      </p:cxnSp>
      <p:cxnSp>
        <p:nvCxnSpPr>
          <p:cNvPr id="740" name="Google Shape;740;p44"/>
          <p:cNvCxnSpPr>
            <a:stCxn id="735" idx="3"/>
            <a:endCxn id="736" idx="1"/>
          </p:cNvCxnSpPr>
          <p:nvPr/>
        </p:nvCxnSpPr>
        <p:spPr>
          <a:xfrm>
            <a:off x="3095075" y="3090100"/>
            <a:ext cx="209700" cy="445500"/>
          </a:xfrm>
          <a:prstGeom prst="straightConnector1">
            <a:avLst/>
          </a:prstGeom>
          <a:noFill/>
          <a:ln cap="flat" cmpd="sng" w="9525">
            <a:solidFill>
              <a:srgbClr val="595959"/>
            </a:solidFill>
            <a:prstDash val="solid"/>
            <a:round/>
            <a:headEnd len="med" w="med" type="none"/>
            <a:tailEnd len="med" w="med" type="triangle"/>
          </a:ln>
        </p:spPr>
      </p:cxnSp>
      <p:sp>
        <p:nvSpPr>
          <p:cNvPr id="741" name="Google Shape;741;p44"/>
          <p:cNvSpPr/>
          <p:nvPr/>
        </p:nvSpPr>
        <p:spPr>
          <a:xfrm>
            <a:off x="6647675" y="1737455"/>
            <a:ext cx="978000" cy="524400"/>
          </a:xfrm>
          <a:prstGeom prst="roundRect">
            <a:avLst>
              <a:gd fmla="val 16667" name="adj"/>
            </a:avLst>
          </a:prstGeom>
          <a:solidFill>
            <a:srgbClr val="FF8E00"/>
          </a:solid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lang="en-ZA" sz="600">
                <a:solidFill>
                  <a:srgbClr val="FFFFFF"/>
                </a:solidFill>
                <a:latin typeface="Open Sans"/>
                <a:ea typeface="Open Sans"/>
                <a:cs typeface="Open Sans"/>
                <a:sym typeface="Open Sans"/>
              </a:rPr>
              <a:t>Increased CO2 removals from living biomass sequestration </a:t>
            </a:r>
            <a:endParaRPr sz="600">
              <a:solidFill>
                <a:srgbClr val="FFFFFF"/>
              </a:solidFill>
              <a:latin typeface="Open Sans"/>
              <a:ea typeface="Open Sans"/>
              <a:cs typeface="Open Sans"/>
              <a:sym typeface="Open Sans"/>
            </a:endParaRPr>
          </a:p>
        </p:txBody>
      </p:sp>
      <p:cxnSp>
        <p:nvCxnSpPr>
          <p:cNvPr id="742" name="Google Shape;742;p44"/>
          <p:cNvCxnSpPr>
            <a:stCxn id="691" idx="3"/>
            <a:endCxn id="741" idx="1"/>
          </p:cNvCxnSpPr>
          <p:nvPr/>
        </p:nvCxnSpPr>
        <p:spPr>
          <a:xfrm flipH="1" rot="10800000">
            <a:off x="6522054" y="1999644"/>
            <a:ext cx="125700" cy="84300"/>
          </a:xfrm>
          <a:prstGeom prst="straightConnector1">
            <a:avLst/>
          </a:prstGeom>
          <a:noFill/>
          <a:ln cap="flat" cmpd="sng" w="9525">
            <a:solidFill>
              <a:srgbClr val="595959"/>
            </a:solidFill>
            <a:prstDash val="solid"/>
            <a:round/>
            <a:headEnd len="med" w="med" type="none"/>
            <a:tailEnd len="med" w="med" type="triangle"/>
          </a:ln>
        </p:spPr>
      </p:cxnSp>
      <p:cxnSp>
        <p:nvCxnSpPr>
          <p:cNvPr id="743" name="Google Shape;743;p44"/>
          <p:cNvCxnSpPr>
            <a:stCxn id="703" idx="3"/>
            <a:endCxn id="704" idx="1"/>
          </p:cNvCxnSpPr>
          <p:nvPr/>
        </p:nvCxnSpPr>
        <p:spPr>
          <a:xfrm>
            <a:off x="7625666" y="4072652"/>
            <a:ext cx="142800" cy="56700"/>
          </a:xfrm>
          <a:prstGeom prst="straightConnector1">
            <a:avLst/>
          </a:prstGeom>
          <a:noFill/>
          <a:ln cap="flat" cmpd="sng" w="9525">
            <a:solidFill>
              <a:srgbClr val="7E7E7E"/>
            </a:solidFill>
            <a:prstDash val="solid"/>
            <a:round/>
            <a:headEnd len="med" w="med" type="none"/>
            <a:tailEnd len="med" w="med" type="triangle"/>
          </a:ln>
        </p:spPr>
      </p:cxnSp>
      <p:pic>
        <p:nvPicPr>
          <p:cNvPr id="744" name="Google Shape;744;p44"/>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745" name="Google Shape;745;p44"/>
          <p:cNvSpPr txBox="1"/>
          <p:nvPr/>
        </p:nvSpPr>
        <p:spPr>
          <a:xfrm>
            <a:off x="1086099" y="4537850"/>
            <a:ext cx="3094500" cy="3765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Develop a causal chain</a:t>
            </a:r>
            <a:endParaRPr i="1" sz="1000">
              <a:solidFill>
                <a:srgbClr val="09294E"/>
              </a:solidFill>
              <a:latin typeface="Open Sans"/>
              <a:ea typeface="Open Sans"/>
              <a:cs typeface="Open Sans"/>
              <a:sym typeface="Open Sans"/>
            </a:endParaRPr>
          </a:p>
        </p:txBody>
      </p:sp>
      <p:cxnSp>
        <p:nvCxnSpPr>
          <p:cNvPr id="746" name="Google Shape;746;p44"/>
          <p:cNvCxnSpPr>
            <a:stCxn id="744" idx="6"/>
            <a:endCxn id="745" idx="1"/>
          </p:cNvCxnSpPr>
          <p:nvPr/>
        </p:nvCxnSpPr>
        <p:spPr>
          <a:xfrm>
            <a:off x="871800" y="4726100"/>
            <a:ext cx="214200" cy="0"/>
          </a:xfrm>
          <a:prstGeom prst="straightConnector1">
            <a:avLst/>
          </a:prstGeom>
          <a:noFill/>
          <a:ln cap="flat" cmpd="sng" w="9525">
            <a:solidFill>
              <a:srgbClr val="9D97F0"/>
            </a:solidFill>
            <a:prstDash val="solid"/>
            <a:round/>
            <a:headEnd len="med" w="med" type="none"/>
            <a:tailEnd len="med" w="med" type="oval"/>
          </a:ln>
        </p:spPr>
      </p:cxnSp>
      <p:sp>
        <p:nvSpPr>
          <p:cNvPr id="747" name="Google Shape;747;p44"/>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748" name="Google Shape;748;p44"/>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749" name="Google Shape;749;p44">
            <a:hlinkClick action="ppaction://hlinksldjump" r:id="rId4"/>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750" name="Google Shape;750;p44">
            <a:hlinkClick action="ppaction://hlinksldjump" r:id="rId5"/>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pic>
        <p:nvPicPr>
          <p:cNvPr id="751" name="Google Shape;751;p44">
            <a:hlinkClick r:id="rId6"/>
          </p:cNvPr>
          <p:cNvPicPr preferRelativeResize="0"/>
          <p:nvPr/>
        </p:nvPicPr>
        <p:blipFill rotWithShape="1">
          <a:blip r:embed="rId7">
            <a:alphaModFix/>
          </a:blip>
          <a:srcRect b="0" l="0" r="0" t="0"/>
          <a:stretch/>
        </p:blipFill>
        <p:spPr>
          <a:xfrm>
            <a:off x="4109121" y="4469448"/>
            <a:ext cx="1225200" cy="513300"/>
          </a:xfrm>
          <a:prstGeom prst="roundRect">
            <a:avLst>
              <a:gd fmla="val 16667" name="adj"/>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6" name="Shape 756"/>
        <p:cNvGrpSpPr/>
        <p:nvPr/>
      </p:nvGrpSpPr>
      <p:grpSpPr>
        <a:xfrm>
          <a:off x="0" y="0"/>
          <a:ext cx="0" cy="0"/>
          <a:chOff x="0" y="0"/>
          <a:chExt cx="0" cy="0"/>
        </a:xfrm>
      </p:grpSpPr>
      <p:sp>
        <p:nvSpPr>
          <p:cNvPr id="757" name="Google Shape;757;p45"/>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6.2 Define the GHG assessment boundary</a:t>
            </a:r>
            <a:endParaRPr/>
          </a:p>
        </p:txBody>
      </p:sp>
      <p:cxnSp>
        <p:nvCxnSpPr>
          <p:cNvPr id="758" name="Google Shape;758;p45"/>
          <p:cNvCxnSpPr>
            <a:stCxn id="759" idx="1"/>
          </p:cNvCxnSpPr>
          <p:nvPr/>
        </p:nvCxnSpPr>
        <p:spPr>
          <a:xfrm>
            <a:off x="862411" y="3535296"/>
            <a:ext cx="6579600" cy="24600"/>
          </a:xfrm>
          <a:prstGeom prst="straightConnector1">
            <a:avLst/>
          </a:prstGeom>
          <a:noFill/>
          <a:ln cap="flat" cmpd="sng" w="38100">
            <a:solidFill>
              <a:srgbClr val="000A3A"/>
            </a:solidFill>
            <a:prstDash val="solid"/>
            <a:round/>
            <a:headEnd len="med" w="med" type="none"/>
            <a:tailEnd len="med" w="med" type="triangle"/>
          </a:ln>
        </p:spPr>
      </p:cxnSp>
      <p:sp>
        <p:nvSpPr>
          <p:cNvPr id="760" name="Google Shape;760;p45"/>
          <p:cNvSpPr txBox="1"/>
          <p:nvPr/>
        </p:nvSpPr>
        <p:spPr>
          <a:xfrm>
            <a:off x="311700" y="1043925"/>
            <a:ext cx="6735600" cy="1794300"/>
          </a:xfrm>
          <a:prstGeom prst="rect">
            <a:avLst/>
          </a:prstGeom>
          <a:noFill/>
          <a:ln>
            <a:noFill/>
          </a:ln>
        </p:spPr>
        <p:txBody>
          <a:bodyPr anchorCtr="0" anchor="t" bIns="45700" lIns="91425" spcFirstLastPara="1" rIns="91425" wrap="square" tIns="45700">
            <a:normAutofit/>
          </a:bodyPr>
          <a:lstStyle/>
          <a:p>
            <a:pPr indent="-342900" lvl="0" marL="457200" rtl="0" algn="l">
              <a:spcBef>
                <a:spcPts val="600"/>
              </a:spcBef>
              <a:spcAft>
                <a:spcPts val="0"/>
              </a:spcAft>
              <a:buClr>
                <a:srgbClr val="000A3A"/>
              </a:buClr>
              <a:buSzPts val="1800"/>
              <a:buFont typeface="Open Sans"/>
              <a:buChar char="●"/>
            </a:pPr>
            <a:r>
              <a:rPr lang="en-ZA" sz="1800">
                <a:solidFill>
                  <a:srgbClr val="000A3A"/>
                </a:solidFill>
                <a:latin typeface="Open Sans"/>
                <a:ea typeface="Open Sans"/>
                <a:cs typeface="Open Sans"/>
                <a:sym typeface="Open Sans"/>
              </a:rPr>
              <a:t>Not all GHG sources or carbon pools associated with GHG impacts in the causal chain will need to be included in the GHG assessment boundary.</a:t>
            </a:r>
            <a:endParaRPr sz="1800">
              <a:solidFill>
                <a:srgbClr val="000A3A"/>
              </a:solidFill>
              <a:latin typeface="Open Sans"/>
              <a:ea typeface="Open Sans"/>
              <a:cs typeface="Open Sans"/>
              <a:sym typeface="Open Sans"/>
            </a:endParaRPr>
          </a:p>
          <a:p>
            <a:pPr indent="-342900" lvl="0" marL="457200" rtl="0" algn="l">
              <a:spcBef>
                <a:spcPts val="0"/>
              </a:spcBef>
              <a:spcAft>
                <a:spcPts val="0"/>
              </a:spcAft>
              <a:buClr>
                <a:srgbClr val="000A3A"/>
              </a:buClr>
              <a:buSzPts val="1800"/>
              <a:buFont typeface="Open Sans"/>
              <a:buChar char="●"/>
            </a:pPr>
            <a:r>
              <a:rPr lang="en-ZA" sz="1800">
                <a:solidFill>
                  <a:srgbClr val="000A3A"/>
                </a:solidFill>
                <a:latin typeface="Open Sans"/>
                <a:ea typeface="Open Sans"/>
                <a:cs typeface="Open Sans"/>
                <a:sym typeface="Open Sans"/>
              </a:rPr>
              <a:t>Steps to determine which GHG sources and/or carbon pools are significant and should be included in the analysis:</a:t>
            </a:r>
            <a:endParaRPr sz="1800">
              <a:solidFill>
                <a:srgbClr val="000A3A"/>
              </a:solidFill>
              <a:latin typeface="Open Sans"/>
              <a:ea typeface="Open Sans"/>
              <a:cs typeface="Open Sans"/>
              <a:sym typeface="Open Sans"/>
            </a:endParaRPr>
          </a:p>
        </p:txBody>
      </p:sp>
      <p:pic>
        <p:nvPicPr>
          <p:cNvPr id="761" name="Google Shape;761;p45"/>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762" name="Google Shape;762;p45"/>
          <p:cNvSpPr txBox="1"/>
          <p:nvPr/>
        </p:nvSpPr>
        <p:spPr>
          <a:xfrm>
            <a:off x="1086099" y="4537850"/>
            <a:ext cx="30945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Include all significant GHG impacts in the GHG assessment boundary</a:t>
            </a:r>
            <a:endParaRPr i="1" sz="1000">
              <a:solidFill>
                <a:srgbClr val="09294E"/>
              </a:solidFill>
              <a:latin typeface="Open Sans"/>
              <a:ea typeface="Open Sans"/>
              <a:cs typeface="Open Sans"/>
              <a:sym typeface="Open Sans"/>
            </a:endParaRPr>
          </a:p>
        </p:txBody>
      </p:sp>
      <p:cxnSp>
        <p:nvCxnSpPr>
          <p:cNvPr id="763" name="Google Shape;763;p45"/>
          <p:cNvCxnSpPr>
            <a:stCxn id="761" idx="6"/>
            <a:endCxn id="762" idx="1"/>
          </p:cNvCxnSpPr>
          <p:nvPr/>
        </p:nvCxnSpPr>
        <p:spPr>
          <a:xfrm>
            <a:off x="871800" y="4726100"/>
            <a:ext cx="214200" cy="0"/>
          </a:xfrm>
          <a:prstGeom prst="straightConnector1">
            <a:avLst/>
          </a:prstGeom>
          <a:noFill/>
          <a:ln cap="flat" cmpd="sng" w="9525">
            <a:solidFill>
              <a:srgbClr val="9D97F0"/>
            </a:solidFill>
            <a:prstDash val="solid"/>
            <a:round/>
            <a:headEnd len="med" w="med" type="none"/>
            <a:tailEnd len="med" w="med" type="oval"/>
          </a:ln>
        </p:spPr>
      </p:cxnSp>
      <p:sp>
        <p:nvSpPr>
          <p:cNvPr id="764" name="Google Shape;764;p45"/>
          <p:cNvSpPr/>
          <p:nvPr/>
        </p:nvSpPr>
        <p:spPr>
          <a:xfrm>
            <a:off x="811788" y="3016823"/>
            <a:ext cx="1934400" cy="1037100"/>
          </a:xfrm>
          <a:prstGeom prst="roundRect">
            <a:avLst>
              <a:gd fmla="val 16667" name="adj"/>
            </a:avLst>
          </a:prstGeom>
          <a:solidFill>
            <a:srgbClr val="FFC4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759" name="Google Shape;759;p45"/>
          <p:cNvSpPr txBox="1"/>
          <p:nvPr/>
        </p:nvSpPr>
        <p:spPr>
          <a:xfrm>
            <a:off x="862411" y="3067446"/>
            <a:ext cx="1833000" cy="935700"/>
          </a:xfrm>
          <a:prstGeom prst="rect">
            <a:avLst/>
          </a:prstGeom>
          <a:solidFill>
            <a:srgbClr val="FFC465"/>
          </a:solid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rgbClr val="000000"/>
              </a:buClr>
              <a:buSzPts val="1600"/>
              <a:buFont typeface="Arial"/>
              <a:buNone/>
            </a:pPr>
            <a:r>
              <a:rPr b="1" lang="en-ZA" sz="1100">
                <a:solidFill>
                  <a:srgbClr val="000000"/>
                </a:solidFill>
                <a:latin typeface="Open Sans"/>
                <a:ea typeface="Open Sans"/>
                <a:cs typeface="Open Sans"/>
                <a:sym typeface="Open Sans"/>
              </a:rPr>
              <a:t>STEP 1:</a:t>
            </a:r>
            <a:endParaRPr b="1" sz="1100">
              <a:latin typeface="Open Sans"/>
              <a:ea typeface="Open Sans"/>
              <a:cs typeface="Open Sans"/>
              <a:sym typeface="Open Sans"/>
            </a:endParaRPr>
          </a:p>
          <a:p>
            <a:pPr indent="0" lvl="0" marL="0" marR="0" rtl="0" algn="ctr">
              <a:lnSpc>
                <a:spcPct val="90000"/>
              </a:lnSpc>
              <a:spcBef>
                <a:spcPts val="560"/>
              </a:spcBef>
              <a:spcAft>
                <a:spcPts val="0"/>
              </a:spcAft>
              <a:buClr>
                <a:srgbClr val="000000"/>
              </a:buClr>
              <a:buSzPts val="1600"/>
              <a:buFont typeface="Arial"/>
              <a:buNone/>
            </a:pPr>
            <a:r>
              <a:rPr lang="en-ZA" sz="1100">
                <a:solidFill>
                  <a:srgbClr val="000000"/>
                </a:solidFill>
                <a:latin typeface="Open Sans"/>
                <a:ea typeface="Open Sans"/>
                <a:cs typeface="Open Sans"/>
                <a:sym typeface="Open Sans"/>
              </a:rPr>
              <a:t>Assess the likelihood that each GHG impact will occur</a:t>
            </a:r>
            <a:endParaRPr sz="1100">
              <a:latin typeface="Open Sans"/>
              <a:ea typeface="Open Sans"/>
              <a:cs typeface="Open Sans"/>
              <a:sym typeface="Open Sans"/>
            </a:endParaRPr>
          </a:p>
        </p:txBody>
      </p:sp>
      <p:sp>
        <p:nvSpPr>
          <p:cNvPr id="765" name="Google Shape;765;p45"/>
          <p:cNvSpPr/>
          <p:nvPr/>
        </p:nvSpPr>
        <p:spPr>
          <a:xfrm>
            <a:off x="2842803" y="3016823"/>
            <a:ext cx="1934400" cy="1037100"/>
          </a:xfrm>
          <a:prstGeom prst="roundRect">
            <a:avLst>
              <a:gd fmla="val 16667" name="adj"/>
            </a:avLst>
          </a:prstGeom>
          <a:solidFill>
            <a:srgbClr val="FFC4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766" name="Google Shape;766;p45"/>
          <p:cNvSpPr txBox="1"/>
          <p:nvPr/>
        </p:nvSpPr>
        <p:spPr>
          <a:xfrm>
            <a:off x="2893425" y="3067446"/>
            <a:ext cx="1833000" cy="935700"/>
          </a:xfrm>
          <a:prstGeom prst="rect">
            <a:avLst/>
          </a:prstGeom>
          <a:solidFill>
            <a:srgbClr val="FFC465"/>
          </a:solid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rgbClr val="000000"/>
              </a:buClr>
              <a:buSzPts val="1600"/>
              <a:buFont typeface="Arial"/>
              <a:buNone/>
            </a:pPr>
            <a:r>
              <a:rPr b="1" lang="en-ZA" sz="1100">
                <a:solidFill>
                  <a:srgbClr val="000000"/>
                </a:solidFill>
                <a:latin typeface="Open Sans"/>
                <a:ea typeface="Open Sans"/>
                <a:cs typeface="Open Sans"/>
                <a:sym typeface="Open Sans"/>
              </a:rPr>
              <a:t>STEP 2:</a:t>
            </a:r>
            <a:endParaRPr b="1" sz="1100">
              <a:latin typeface="Open Sans"/>
              <a:ea typeface="Open Sans"/>
              <a:cs typeface="Open Sans"/>
              <a:sym typeface="Open Sans"/>
            </a:endParaRPr>
          </a:p>
          <a:p>
            <a:pPr indent="0" lvl="0" marL="0" marR="0" rtl="0" algn="ctr">
              <a:lnSpc>
                <a:spcPct val="90000"/>
              </a:lnSpc>
              <a:spcBef>
                <a:spcPts val="560"/>
              </a:spcBef>
              <a:spcAft>
                <a:spcPts val="0"/>
              </a:spcAft>
              <a:buClr>
                <a:srgbClr val="000000"/>
              </a:buClr>
              <a:buSzPts val="1600"/>
              <a:buFont typeface="Arial"/>
              <a:buNone/>
            </a:pPr>
            <a:r>
              <a:rPr lang="en-ZA" sz="1100">
                <a:solidFill>
                  <a:srgbClr val="000000"/>
                </a:solidFill>
                <a:latin typeface="Open Sans"/>
                <a:ea typeface="Open Sans"/>
                <a:cs typeface="Open Sans"/>
                <a:sym typeface="Open Sans"/>
              </a:rPr>
              <a:t>Assess the expected magnitude of each GHG impact</a:t>
            </a:r>
            <a:endParaRPr sz="1100">
              <a:latin typeface="Open Sans"/>
              <a:ea typeface="Open Sans"/>
              <a:cs typeface="Open Sans"/>
              <a:sym typeface="Open Sans"/>
            </a:endParaRPr>
          </a:p>
        </p:txBody>
      </p:sp>
      <p:sp>
        <p:nvSpPr>
          <p:cNvPr id="767" name="Google Shape;767;p45"/>
          <p:cNvSpPr/>
          <p:nvPr/>
        </p:nvSpPr>
        <p:spPr>
          <a:xfrm>
            <a:off x="4873817" y="3016823"/>
            <a:ext cx="1934400" cy="1037100"/>
          </a:xfrm>
          <a:prstGeom prst="roundRect">
            <a:avLst>
              <a:gd fmla="val 16667" name="adj"/>
            </a:avLst>
          </a:prstGeom>
          <a:solidFill>
            <a:srgbClr val="FFC46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768" name="Google Shape;768;p45"/>
          <p:cNvSpPr txBox="1"/>
          <p:nvPr/>
        </p:nvSpPr>
        <p:spPr>
          <a:xfrm>
            <a:off x="4924439" y="3067446"/>
            <a:ext cx="1833000" cy="935700"/>
          </a:xfrm>
          <a:prstGeom prst="rect">
            <a:avLst/>
          </a:prstGeom>
          <a:solidFill>
            <a:srgbClr val="FFC465"/>
          </a:solidFill>
          <a:ln>
            <a:noFill/>
          </a:ln>
        </p:spPr>
        <p:txBody>
          <a:bodyPr anchorCtr="0" anchor="ctr" bIns="60950" lIns="60950" spcFirstLastPara="1" rIns="60950" wrap="square" tIns="60950">
            <a:noAutofit/>
          </a:bodyPr>
          <a:lstStyle/>
          <a:p>
            <a:pPr indent="0" lvl="0" marL="0" marR="0" rtl="0" algn="ctr">
              <a:lnSpc>
                <a:spcPct val="90000"/>
              </a:lnSpc>
              <a:spcBef>
                <a:spcPts val="0"/>
              </a:spcBef>
              <a:spcAft>
                <a:spcPts val="0"/>
              </a:spcAft>
              <a:buClr>
                <a:srgbClr val="000000"/>
              </a:buClr>
              <a:buSzPts val="1600"/>
              <a:buFont typeface="Arial"/>
              <a:buNone/>
            </a:pPr>
            <a:r>
              <a:rPr b="1" lang="en-ZA" sz="1100">
                <a:solidFill>
                  <a:srgbClr val="000000"/>
                </a:solidFill>
                <a:latin typeface="Open Sans"/>
                <a:ea typeface="Open Sans"/>
                <a:cs typeface="Open Sans"/>
                <a:sym typeface="Open Sans"/>
              </a:rPr>
              <a:t>STEP 3:</a:t>
            </a:r>
            <a:endParaRPr b="1" sz="1100">
              <a:latin typeface="Open Sans"/>
              <a:ea typeface="Open Sans"/>
              <a:cs typeface="Open Sans"/>
              <a:sym typeface="Open Sans"/>
            </a:endParaRPr>
          </a:p>
          <a:p>
            <a:pPr indent="0" lvl="0" marL="0" marR="0" rtl="0" algn="ctr">
              <a:lnSpc>
                <a:spcPct val="90000"/>
              </a:lnSpc>
              <a:spcBef>
                <a:spcPts val="560"/>
              </a:spcBef>
              <a:spcAft>
                <a:spcPts val="0"/>
              </a:spcAft>
              <a:buClr>
                <a:srgbClr val="000000"/>
              </a:buClr>
              <a:buSzPts val="1600"/>
              <a:buFont typeface="Arial"/>
              <a:buNone/>
            </a:pPr>
            <a:r>
              <a:rPr lang="en-ZA" sz="1100">
                <a:solidFill>
                  <a:srgbClr val="000000"/>
                </a:solidFill>
                <a:latin typeface="Open Sans"/>
                <a:ea typeface="Open Sans"/>
                <a:cs typeface="Open Sans"/>
                <a:sym typeface="Open Sans"/>
              </a:rPr>
              <a:t>Determine the significance of GHG impacts</a:t>
            </a:r>
            <a:endParaRPr sz="1100">
              <a:latin typeface="Open Sans"/>
              <a:ea typeface="Open Sans"/>
              <a:cs typeface="Open Sans"/>
              <a:sym typeface="Open Sans"/>
            </a:endParaRPr>
          </a:p>
        </p:txBody>
      </p:sp>
      <p:sp>
        <p:nvSpPr>
          <p:cNvPr id="769" name="Google Shape;769;p45"/>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770" name="Google Shape;770;p45"/>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771" name="Google Shape;771;p45">
            <a:hlinkClick action="ppaction://hlinksldjump" r:id="rId4"/>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772" name="Google Shape;772;p45">
            <a:hlinkClick action="ppaction://hlinksldjump" r:id="rId5"/>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sp>
        <p:nvSpPr>
          <p:cNvPr id="778" name="Google Shape;778;p46"/>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STEP 1: Assess the likelihood of impact occurrence</a:t>
            </a:r>
            <a:endParaRPr/>
          </a:p>
        </p:txBody>
      </p:sp>
      <p:graphicFrame>
        <p:nvGraphicFramePr>
          <p:cNvPr id="779" name="Google Shape;779;p46"/>
          <p:cNvGraphicFramePr/>
          <p:nvPr/>
        </p:nvGraphicFramePr>
        <p:xfrm>
          <a:off x="762401" y="1112037"/>
          <a:ext cx="3000000" cy="3000000"/>
        </p:xfrm>
        <a:graphic>
          <a:graphicData uri="http://schemas.openxmlformats.org/drawingml/2006/table">
            <a:tbl>
              <a:tblPr bandRow="1" firstRow="1">
                <a:noFill/>
                <a:tableStyleId>{7B3896A5-2EC1-4910-86EA-BEC527F3E479}</a:tableStyleId>
              </a:tblPr>
              <a:tblGrid>
                <a:gridCol w="1162725"/>
                <a:gridCol w="4315000"/>
                <a:gridCol w="2141475"/>
              </a:tblGrid>
              <a:tr h="485650">
                <a:tc>
                  <a:txBody>
                    <a:bodyPr/>
                    <a:lstStyle/>
                    <a:p>
                      <a:pPr indent="0" lvl="0" marL="0" marR="0" rtl="0" algn="l">
                        <a:spcBef>
                          <a:spcPts val="0"/>
                        </a:spcBef>
                        <a:spcAft>
                          <a:spcPts val="0"/>
                        </a:spcAft>
                        <a:buNone/>
                      </a:pPr>
                      <a:r>
                        <a:rPr lang="en-ZA" sz="1200">
                          <a:latin typeface="Open Sans"/>
                          <a:ea typeface="Open Sans"/>
                          <a:cs typeface="Open Sans"/>
                          <a:sym typeface="Open Sans"/>
                        </a:rPr>
                        <a:t>Likelihood</a:t>
                      </a:r>
                      <a:endParaRPr sz="12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200">
                          <a:latin typeface="Open Sans"/>
                          <a:ea typeface="Open Sans"/>
                          <a:cs typeface="Open Sans"/>
                          <a:sym typeface="Open Sans"/>
                        </a:rPr>
                        <a:t>Description</a:t>
                      </a:r>
                      <a:endParaRPr sz="12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200">
                          <a:latin typeface="Open Sans"/>
                          <a:ea typeface="Open Sans"/>
                          <a:cs typeface="Open Sans"/>
                          <a:sym typeface="Open Sans"/>
                        </a:rPr>
                        <a:t>Approximate likelihood </a:t>
                      </a:r>
                      <a:br>
                        <a:rPr lang="en-ZA" sz="1200">
                          <a:latin typeface="Open Sans"/>
                          <a:ea typeface="Open Sans"/>
                          <a:cs typeface="Open Sans"/>
                          <a:sym typeface="Open Sans"/>
                        </a:rPr>
                      </a:br>
                      <a:r>
                        <a:rPr lang="en-ZA" sz="1200">
                          <a:latin typeface="Open Sans"/>
                          <a:ea typeface="Open Sans"/>
                          <a:cs typeface="Open Sans"/>
                          <a:sym typeface="Open Sans"/>
                        </a:rPr>
                        <a:t>(rule of thumb)</a:t>
                      </a:r>
                      <a:endParaRPr sz="12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434525">
                <a:tc>
                  <a:txBody>
                    <a:bodyPr/>
                    <a:lstStyle/>
                    <a:p>
                      <a:pPr indent="0" lvl="0" marL="0" marR="0" rtl="0" algn="l">
                        <a:spcBef>
                          <a:spcPts val="0"/>
                        </a:spcBef>
                        <a:spcAft>
                          <a:spcPts val="0"/>
                        </a:spcAft>
                        <a:buNone/>
                      </a:pPr>
                      <a:r>
                        <a:rPr lang="en-ZA" sz="1000">
                          <a:latin typeface="Open Sans"/>
                          <a:ea typeface="Open Sans"/>
                          <a:cs typeface="Open Sans"/>
                          <a:sym typeface="Open Sans"/>
                        </a:rPr>
                        <a:t>Very likely</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Reason to believe the impact will happen (or did happen) as a result of the policy.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 90%</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r>
              <a:tr h="434525">
                <a:tc>
                  <a:txBody>
                    <a:bodyPr/>
                    <a:lstStyle/>
                    <a:p>
                      <a:pPr indent="0" lvl="0" marL="0" marR="0" rtl="0" algn="l">
                        <a:spcBef>
                          <a:spcPts val="0"/>
                        </a:spcBef>
                        <a:spcAft>
                          <a:spcPts val="0"/>
                        </a:spcAft>
                        <a:buNone/>
                      </a:pPr>
                      <a:r>
                        <a:rPr lang="en-ZA" sz="1000">
                          <a:latin typeface="Open Sans"/>
                          <a:ea typeface="Open Sans"/>
                          <a:cs typeface="Open Sans"/>
                          <a:sym typeface="Open Sans"/>
                        </a:rPr>
                        <a:t>Likely</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7654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Reason to believe the impact will probably happen (or probably happened) as a result of the policy.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7654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66 - 69%</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76540"/>
                      </a:srgbClr>
                    </a:solidFill>
                  </a:tcPr>
                </a:tc>
              </a:tr>
              <a:tr h="434525">
                <a:tc>
                  <a:txBody>
                    <a:bodyPr/>
                    <a:lstStyle/>
                    <a:p>
                      <a:pPr indent="0" lvl="0" marL="0" marR="0" rtl="0" algn="l">
                        <a:spcBef>
                          <a:spcPts val="0"/>
                        </a:spcBef>
                        <a:spcAft>
                          <a:spcPts val="0"/>
                        </a:spcAft>
                        <a:buNone/>
                      </a:pPr>
                      <a:r>
                        <a:rPr lang="en-ZA" sz="1000">
                          <a:latin typeface="Open Sans"/>
                          <a:ea typeface="Open Sans"/>
                          <a:cs typeface="Open Sans"/>
                          <a:sym typeface="Open Sans"/>
                        </a:rPr>
                        <a:t>Possible</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4860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Reason to believe the impact may or may not happen (or may or may not have happened) as a result of the policy. About as likely as not. Cases where the likelihood is unknown or cannot be determined should be considered possible.</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4860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33 - 65%</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48600"/>
                      </a:srgbClr>
                    </a:solidFill>
                  </a:tcPr>
                </a:tc>
              </a:tr>
              <a:tr h="459275">
                <a:tc>
                  <a:txBody>
                    <a:bodyPr/>
                    <a:lstStyle/>
                    <a:p>
                      <a:pPr indent="0" lvl="0" marL="0" marR="0" rtl="0" algn="l">
                        <a:spcBef>
                          <a:spcPts val="0"/>
                        </a:spcBef>
                        <a:spcAft>
                          <a:spcPts val="0"/>
                        </a:spcAft>
                        <a:buNone/>
                      </a:pPr>
                      <a:r>
                        <a:rPr lang="en-ZA" sz="1000">
                          <a:latin typeface="Open Sans"/>
                          <a:ea typeface="Open Sans"/>
                          <a:cs typeface="Open Sans"/>
                          <a:sym typeface="Open Sans"/>
                        </a:rPr>
                        <a:t>Unlikely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2737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Reason to believe the impact probably will not happen (or probably did not happen) as a result of the policy.</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2737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10 - 32%</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27370"/>
                      </a:srgbClr>
                    </a:solidFill>
                  </a:tcPr>
                </a:tc>
              </a:tr>
              <a:tr h="473300">
                <a:tc>
                  <a:txBody>
                    <a:bodyPr/>
                    <a:lstStyle/>
                    <a:p>
                      <a:pPr indent="0" lvl="0" marL="0" marR="0" rtl="0" algn="l">
                        <a:spcBef>
                          <a:spcPts val="0"/>
                        </a:spcBef>
                        <a:spcAft>
                          <a:spcPts val="0"/>
                        </a:spcAft>
                        <a:buNone/>
                      </a:pPr>
                      <a:r>
                        <a:rPr lang="en-ZA" sz="1000">
                          <a:latin typeface="Open Sans"/>
                          <a:ea typeface="Open Sans"/>
                          <a:cs typeface="Open Sans"/>
                          <a:sym typeface="Open Sans"/>
                        </a:rPr>
                        <a:t>Very unlikely</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1341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Reason to believe the impact will not happen (or did not happen) as a result of the policy.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13410"/>
                      </a:srgbClr>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&lt; 10%</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alpha val="13410"/>
                      </a:srgbClr>
                    </a:solidFill>
                  </a:tcPr>
                </a:tc>
              </a:tr>
            </a:tbl>
          </a:graphicData>
        </a:graphic>
      </p:graphicFrame>
      <p:sp>
        <p:nvSpPr>
          <p:cNvPr id="780" name="Google Shape;780;p46"/>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781" name="Google Shape;781;p46"/>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782" name="Google Shape;782;p46">
            <a:hlinkClick action="ppaction://hlinksldjump" r:id="rId3"/>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783" name="Google Shape;783;p46">
            <a:hlinkClick action="ppaction://hlinksldjump" r:id="rId4"/>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pic>
        <p:nvPicPr>
          <p:cNvPr id="784" name="Google Shape;784;p46">
            <a:hlinkClick r:id="rId5"/>
          </p:cNvPr>
          <p:cNvPicPr preferRelativeResize="0"/>
          <p:nvPr/>
        </p:nvPicPr>
        <p:blipFill rotWithShape="1">
          <a:blip r:embed="rId6">
            <a:alphaModFix/>
          </a:blip>
          <a:srcRect b="0" l="0" r="0" t="0"/>
          <a:stretch/>
        </p:blipFill>
        <p:spPr>
          <a:xfrm>
            <a:off x="4052124" y="4423248"/>
            <a:ext cx="1225200" cy="513300"/>
          </a:xfrm>
          <a:prstGeom prst="roundRect">
            <a:avLst>
              <a:gd fmla="val 16667" name="adj"/>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9" name="Shape 789"/>
        <p:cNvGrpSpPr/>
        <p:nvPr/>
      </p:nvGrpSpPr>
      <p:grpSpPr>
        <a:xfrm>
          <a:off x="0" y="0"/>
          <a:ext cx="0" cy="0"/>
          <a:chOff x="0" y="0"/>
          <a:chExt cx="0" cy="0"/>
        </a:xfrm>
      </p:grpSpPr>
      <p:sp>
        <p:nvSpPr>
          <p:cNvPr id="790" name="Google Shape;790;p47"/>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STEP 2: Assess the magnitude of the GHG impacts</a:t>
            </a:r>
            <a:endParaRPr/>
          </a:p>
        </p:txBody>
      </p:sp>
      <p:sp>
        <p:nvSpPr>
          <p:cNvPr id="791" name="Google Shape;791;p47"/>
          <p:cNvSpPr/>
          <p:nvPr/>
        </p:nvSpPr>
        <p:spPr>
          <a:xfrm>
            <a:off x="4928850" y="1276000"/>
            <a:ext cx="1736700" cy="1610700"/>
          </a:xfrm>
          <a:prstGeom prst="roundRect">
            <a:avLst>
              <a:gd fmla="val 16667" name="adj"/>
            </a:avLst>
          </a:prstGeom>
          <a:solidFill>
            <a:srgbClr val="FAFAFA"/>
          </a:solidFill>
          <a:ln cap="flat" cmpd="sng" w="28575">
            <a:solidFill>
              <a:srgbClr val="FF8E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000A3A"/>
                </a:solidFill>
                <a:highlight>
                  <a:srgbClr val="FF8E00"/>
                </a:highlight>
                <a:latin typeface="Open Sans"/>
                <a:ea typeface="Open Sans"/>
                <a:cs typeface="Open Sans"/>
                <a:sym typeface="Open Sans"/>
              </a:rPr>
              <a:t>MAJOR (&gt;10%)</a:t>
            </a:r>
            <a:endParaRPr b="1" sz="800">
              <a:solidFill>
                <a:srgbClr val="000A3A"/>
              </a:solidFill>
              <a:highlight>
                <a:srgbClr val="FF8E00"/>
              </a:highlight>
              <a:latin typeface="Open Sans"/>
              <a:ea typeface="Open Sans"/>
              <a:cs typeface="Open Sans"/>
              <a:sym typeface="Open Sans"/>
            </a:endParaRPr>
          </a:p>
          <a:p>
            <a:pPr indent="0" lvl="0" marL="0" marR="0" rtl="0" algn="ctr">
              <a:spcBef>
                <a:spcPts val="0"/>
              </a:spcBef>
              <a:spcAft>
                <a:spcPts val="0"/>
              </a:spcAft>
              <a:buNone/>
            </a:pPr>
            <a:r>
              <a:t/>
            </a:r>
            <a:endParaRPr sz="800">
              <a:solidFill>
                <a:srgbClr val="000A3A"/>
              </a:solidFill>
              <a:latin typeface="Open Sans"/>
              <a:ea typeface="Open Sans"/>
              <a:cs typeface="Open Sans"/>
              <a:sym typeface="Open Sans"/>
            </a:endParaRPr>
          </a:p>
          <a:p>
            <a:pPr indent="0" lvl="0" marL="0" marR="0" rtl="0" algn="ctr">
              <a:spcBef>
                <a:spcPts val="0"/>
              </a:spcBef>
              <a:spcAft>
                <a:spcPts val="0"/>
              </a:spcAft>
              <a:buNone/>
            </a:pPr>
            <a:r>
              <a:rPr lang="en-ZA" sz="800">
                <a:solidFill>
                  <a:srgbClr val="000A3A"/>
                </a:solidFill>
                <a:latin typeface="Open Sans"/>
                <a:ea typeface="Open Sans"/>
                <a:cs typeface="Open Sans"/>
                <a:sym typeface="Open Sans"/>
              </a:rPr>
              <a:t>The change in the GHG source or carbon pool is (or is expected to be) substantial in size (either positive or negative). The impact significantly influences the effectiveness of the policy.</a:t>
            </a:r>
            <a:endParaRPr sz="800">
              <a:solidFill>
                <a:srgbClr val="000A3A"/>
              </a:solidFill>
              <a:latin typeface="Open Sans"/>
              <a:ea typeface="Open Sans"/>
              <a:cs typeface="Open Sans"/>
              <a:sym typeface="Open Sans"/>
            </a:endParaRPr>
          </a:p>
        </p:txBody>
      </p:sp>
      <p:sp>
        <p:nvSpPr>
          <p:cNvPr id="792" name="Google Shape;792;p47"/>
          <p:cNvSpPr/>
          <p:nvPr/>
        </p:nvSpPr>
        <p:spPr>
          <a:xfrm>
            <a:off x="2651825" y="1235913"/>
            <a:ext cx="1736700" cy="1610700"/>
          </a:xfrm>
          <a:prstGeom prst="roundRect">
            <a:avLst>
              <a:gd fmla="val 16667" name="adj"/>
            </a:avLst>
          </a:prstGeom>
          <a:solidFill>
            <a:srgbClr val="FAFAFA"/>
          </a:solidFill>
          <a:ln cap="flat" cmpd="sng" w="28575">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000A3A"/>
                </a:solidFill>
                <a:highlight>
                  <a:srgbClr val="FFC465"/>
                </a:highlight>
                <a:latin typeface="Open Sans"/>
                <a:ea typeface="Open Sans"/>
                <a:cs typeface="Open Sans"/>
                <a:sym typeface="Open Sans"/>
              </a:rPr>
              <a:t>MODERATE (1-10%)</a:t>
            </a:r>
            <a:endParaRPr b="1" sz="800">
              <a:solidFill>
                <a:srgbClr val="000A3A"/>
              </a:solidFill>
              <a:highlight>
                <a:srgbClr val="FFC465"/>
              </a:highlight>
              <a:latin typeface="Open Sans"/>
              <a:ea typeface="Open Sans"/>
              <a:cs typeface="Open Sans"/>
              <a:sym typeface="Open Sans"/>
            </a:endParaRPr>
          </a:p>
          <a:p>
            <a:pPr indent="0" lvl="0" marL="0" marR="0" rtl="0" algn="ctr">
              <a:spcBef>
                <a:spcPts val="0"/>
              </a:spcBef>
              <a:spcAft>
                <a:spcPts val="0"/>
              </a:spcAft>
              <a:buNone/>
            </a:pPr>
            <a:r>
              <a:t/>
            </a:r>
            <a:endParaRPr sz="800">
              <a:solidFill>
                <a:srgbClr val="000A3A"/>
              </a:solidFill>
              <a:latin typeface="Open Sans"/>
              <a:ea typeface="Open Sans"/>
              <a:cs typeface="Open Sans"/>
              <a:sym typeface="Open Sans"/>
            </a:endParaRPr>
          </a:p>
          <a:p>
            <a:pPr indent="0" lvl="0" marL="0" marR="0" rtl="0" algn="ctr">
              <a:spcBef>
                <a:spcPts val="0"/>
              </a:spcBef>
              <a:spcAft>
                <a:spcPts val="0"/>
              </a:spcAft>
              <a:buNone/>
            </a:pPr>
            <a:r>
              <a:rPr lang="en-ZA" sz="800">
                <a:solidFill>
                  <a:srgbClr val="000A3A"/>
                </a:solidFill>
                <a:latin typeface="Open Sans"/>
                <a:ea typeface="Open Sans"/>
                <a:cs typeface="Open Sans"/>
                <a:sym typeface="Open Sans"/>
              </a:rPr>
              <a:t>The change in the GHG source or carbon pool is (or is expected to be) moderate in size (either positive or negative). The impact somewhat influences the effectiveness of the policy. 	</a:t>
            </a:r>
            <a:endParaRPr sz="800">
              <a:solidFill>
                <a:srgbClr val="000A3A"/>
              </a:solidFill>
              <a:latin typeface="Open Sans"/>
              <a:ea typeface="Open Sans"/>
              <a:cs typeface="Open Sans"/>
              <a:sym typeface="Open Sans"/>
            </a:endParaRPr>
          </a:p>
        </p:txBody>
      </p:sp>
      <p:grpSp>
        <p:nvGrpSpPr>
          <p:cNvPr id="793" name="Google Shape;793;p47"/>
          <p:cNvGrpSpPr/>
          <p:nvPr/>
        </p:nvGrpSpPr>
        <p:grpSpPr>
          <a:xfrm>
            <a:off x="1571588" y="3245856"/>
            <a:ext cx="6754766" cy="624562"/>
            <a:chOff x="994787" y="4190165"/>
            <a:chExt cx="7536278" cy="696823"/>
          </a:xfrm>
        </p:grpSpPr>
        <p:cxnSp>
          <p:nvCxnSpPr>
            <p:cNvPr id="794" name="Google Shape;794;p47"/>
            <p:cNvCxnSpPr/>
            <p:nvPr/>
          </p:nvCxnSpPr>
          <p:spPr>
            <a:xfrm>
              <a:off x="994787" y="4371033"/>
              <a:ext cx="7064100" cy="0"/>
            </a:xfrm>
            <a:prstGeom prst="straightConnector1">
              <a:avLst/>
            </a:prstGeom>
            <a:noFill/>
            <a:ln cap="flat" cmpd="sng" w="76200">
              <a:solidFill>
                <a:srgbClr val="0D3B73"/>
              </a:solidFill>
              <a:prstDash val="solid"/>
              <a:miter lim="800000"/>
              <a:headEnd len="sm" w="sm" type="none"/>
              <a:tailEnd len="sm" w="sm" type="none"/>
            </a:ln>
          </p:spPr>
        </p:cxnSp>
        <p:cxnSp>
          <p:nvCxnSpPr>
            <p:cNvPr id="795" name="Google Shape;795;p47"/>
            <p:cNvCxnSpPr/>
            <p:nvPr/>
          </p:nvCxnSpPr>
          <p:spPr>
            <a:xfrm>
              <a:off x="994788" y="4190165"/>
              <a:ext cx="0" cy="361800"/>
            </a:xfrm>
            <a:prstGeom prst="straightConnector1">
              <a:avLst/>
            </a:prstGeom>
            <a:noFill/>
            <a:ln cap="flat" cmpd="sng" w="76200">
              <a:solidFill>
                <a:srgbClr val="0D3B73"/>
              </a:solidFill>
              <a:prstDash val="solid"/>
              <a:miter lim="800000"/>
              <a:headEnd len="sm" w="sm" type="none"/>
              <a:tailEnd len="sm" w="sm" type="none"/>
            </a:ln>
          </p:spPr>
        </p:cxnSp>
        <p:cxnSp>
          <p:nvCxnSpPr>
            <p:cNvPr id="796" name="Google Shape;796;p47"/>
            <p:cNvCxnSpPr/>
            <p:nvPr/>
          </p:nvCxnSpPr>
          <p:spPr>
            <a:xfrm>
              <a:off x="1187381" y="4190165"/>
              <a:ext cx="0" cy="361800"/>
            </a:xfrm>
            <a:prstGeom prst="straightConnector1">
              <a:avLst/>
            </a:prstGeom>
            <a:noFill/>
            <a:ln cap="flat" cmpd="sng" w="76200">
              <a:solidFill>
                <a:srgbClr val="0D3B73"/>
              </a:solidFill>
              <a:prstDash val="solid"/>
              <a:miter lim="800000"/>
              <a:headEnd len="sm" w="sm" type="none"/>
              <a:tailEnd len="sm" w="sm" type="none"/>
            </a:ln>
          </p:spPr>
        </p:cxnSp>
        <p:cxnSp>
          <p:nvCxnSpPr>
            <p:cNvPr id="797" name="Google Shape;797;p47"/>
            <p:cNvCxnSpPr/>
            <p:nvPr/>
          </p:nvCxnSpPr>
          <p:spPr>
            <a:xfrm>
              <a:off x="2636236" y="4190165"/>
              <a:ext cx="0" cy="361800"/>
            </a:xfrm>
            <a:prstGeom prst="straightConnector1">
              <a:avLst/>
            </a:prstGeom>
            <a:noFill/>
            <a:ln cap="flat" cmpd="sng" w="76200">
              <a:solidFill>
                <a:srgbClr val="0D3B73"/>
              </a:solidFill>
              <a:prstDash val="solid"/>
              <a:miter lim="800000"/>
              <a:headEnd len="sm" w="sm" type="none"/>
              <a:tailEnd len="sm" w="sm" type="none"/>
            </a:ln>
          </p:spPr>
        </p:cxnSp>
        <p:cxnSp>
          <p:nvCxnSpPr>
            <p:cNvPr id="798" name="Google Shape;798;p47"/>
            <p:cNvCxnSpPr/>
            <p:nvPr/>
          </p:nvCxnSpPr>
          <p:spPr>
            <a:xfrm>
              <a:off x="8058778" y="4190165"/>
              <a:ext cx="0" cy="361800"/>
            </a:xfrm>
            <a:prstGeom prst="straightConnector1">
              <a:avLst/>
            </a:prstGeom>
            <a:noFill/>
            <a:ln cap="flat" cmpd="sng" w="76200">
              <a:solidFill>
                <a:srgbClr val="0D3B73"/>
              </a:solidFill>
              <a:prstDash val="solid"/>
              <a:miter lim="800000"/>
              <a:headEnd len="sm" w="sm" type="none"/>
              <a:tailEnd len="sm" w="sm" type="none"/>
            </a:ln>
          </p:spPr>
        </p:cxnSp>
        <p:sp>
          <p:nvSpPr>
            <p:cNvPr id="799" name="Google Shape;799;p47"/>
            <p:cNvSpPr txBox="1"/>
            <p:nvPr/>
          </p:nvSpPr>
          <p:spPr>
            <a:xfrm>
              <a:off x="994787" y="4548108"/>
              <a:ext cx="557400" cy="27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a:solidFill>
                    <a:srgbClr val="0D3B73"/>
                  </a:solidFill>
                  <a:latin typeface="Open Sans"/>
                  <a:ea typeface="Open Sans"/>
                  <a:cs typeface="Open Sans"/>
                  <a:sym typeface="Open Sans"/>
                </a:rPr>
                <a:t>1%</a:t>
              </a:r>
              <a:endParaRPr sz="1000">
                <a:latin typeface="Open Sans"/>
                <a:ea typeface="Open Sans"/>
                <a:cs typeface="Open Sans"/>
                <a:sym typeface="Open Sans"/>
              </a:endParaRPr>
            </a:p>
          </p:txBody>
        </p:sp>
        <p:sp>
          <p:nvSpPr>
            <p:cNvPr id="800" name="Google Shape;800;p47"/>
            <p:cNvSpPr txBox="1"/>
            <p:nvPr/>
          </p:nvSpPr>
          <p:spPr>
            <a:xfrm>
              <a:off x="2334111" y="4612188"/>
              <a:ext cx="681900" cy="27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a:solidFill>
                    <a:srgbClr val="0D3B73"/>
                  </a:solidFill>
                  <a:latin typeface="Open Sans"/>
                  <a:ea typeface="Open Sans"/>
                  <a:cs typeface="Open Sans"/>
                  <a:sym typeface="Open Sans"/>
                </a:rPr>
                <a:t>10%</a:t>
              </a:r>
              <a:endParaRPr sz="1000">
                <a:latin typeface="Open Sans"/>
                <a:ea typeface="Open Sans"/>
                <a:cs typeface="Open Sans"/>
                <a:sym typeface="Open Sans"/>
              </a:endParaRPr>
            </a:p>
          </p:txBody>
        </p:sp>
        <p:sp>
          <p:nvSpPr>
            <p:cNvPr id="801" name="Google Shape;801;p47"/>
            <p:cNvSpPr txBox="1"/>
            <p:nvPr/>
          </p:nvSpPr>
          <p:spPr>
            <a:xfrm>
              <a:off x="7717765" y="4612188"/>
              <a:ext cx="813300" cy="274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1000">
                  <a:solidFill>
                    <a:srgbClr val="0D3B73"/>
                  </a:solidFill>
                  <a:latin typeface="Open Sans"/>
                  <a:ea typeface="Open Sans"/>
                  <a:cs typeface="Open Sans"/>
                  <a:sym typeface="Open Sans"/>
                </a:rPr>
                <a:t>100%</a:t>
              </a:r>
              <a:endParaRPr sz="1000">
                <a:latin typeface="Open Sans"/>
                <a:ea typeface="Open Sans"/>
                <a:cs typeface="Open Sans"/>
                <a:sym typeface="Open Sans"/>
              </a:endParaRPr>
            </a:p>
          </p:txBody>
        </p:sp>
      </p:grpSp>
      <p:sp>
        <p:nvSpPr>
          <p:cNvPr id="802" name="Google Shape;802;p47"/>
          <p:cNvSpPr/>
          <p:nvPr/>
        </p:nvSpPr>
        <p:spPr>
          <a:xfrm>
            <a:off x="817625" y="1235913"/>
            <a:ext cx="1736700" cy="1610700"/>
          </a:xfrm>
          <a:prstGeom prst="roundRect">
            <a:avLst>
              <a:gd fmla="val 16667" name="adj"/>
            </a:avLst>
          </a:prstGeom>
          <a:solidFill>
            <a:srgbClr val="FAFAFA"/>
          </a:solidFill>
          <a:ln cap="flat" cmpd="sng" w="28575">
            <a:solidFill>
              <a:srgbClr val="FFD7B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800">
              <a:solidFill>
                <a:srgbClr val="000A3A"/>
              </a:solidFill>
              <a:latin typeface="Open Sans"/>
              <a:ea typeface="Open Sans"/>
              <a:cs typeface="Open Sans"/>
              <a:sym typeface="Open Sans"/>
            </a:endParaRPr>
          </a:p>
          <a:p>
            <a:pPr indent="0" lvl="0" marL="0" marR="0" rtl="0" algn="ctr">
              <a:spcBef>
                <a:spcPts val="0"/>
              </a:spcBef>
              <a:spcAft>
                <a:spcPts val="0"/>
              </a:spcAft>
              <a:buNone/>
            </a:pPr>
            <a:r>
              <a:t/>
            </a:r>
            <a:endParaRPr b="1" sz="800">
              <a:solidFill>
                <a:srgbClr val="000A3A"/>
              </a:solidFill>
              <a:latin typeface="Open Sans"/>
              <a:ea typeface="Open Sans"/>
              <a:cs typeface="Open Sans"/>
              <a:sym typeface="Open Sans"/>
            </a:endParaRPr>
          </a:p>
          <a:p>
            <a:pPr indent="0" lvl="0" marL="0" marR="0" rtl="0" algn="ctr">
              <a:spcBef>
                <a:spcPts val="0"/>
              </a:spcBef>
              <a:spcAft>
                <a:spcPts val="0"/>
              </a:spcAft>
              <a:buNone/>
            </a:pPr>
            <a:r>
              <a:rPr b="1" lang="en-ZA" sz="800">
                <a:solidFill>
                  <a:srgbClr val="000A3A"/>
                </a:solidFill>
                <a:highlight>
                  <a:srgbClr val="FFD7B2"/>
                </a:highlight>
                <a:latin typeface="Open Sans"/>
                <a:ea typeface="Open Sans"/>
                <a:cs typeface="Open Sans"/>
                <a:sym typeface="Open Sans"/>
              </a:rPr>
              <a:t>MINOR (&lt;1%)</a:t>
            </a:r>
            <a:endParaRPr b="1" sz="800">
              <a:solidFill>
                <a:srgbClr val="000A3A"/>
              </a:solidFill>
              <a:highlight>
                <a:srgbClr val="FFD7B2"/>
              </a:highlight>
              <a:latin typeface="Open Sans"/>
              <a:ea typeface="Open Sans"/>
              <a:cs typeface="Open Sans"/>
              <a:sym typeface="Open Sans"/>
            </a:endParaRPr>
          </a:p>
          <a:p>
            <a:pPr indent="0" lvl="0" marL="0" marR="0" rtl="0" algn="ctr">
              <a:spcBef>
                <a:spcPts val="0"/>
              </a:spcBef>
              <a:spcAft>
                <a:spcPts val="0"/>
              </a:spcAft>
              <a:buNone/>
            </a:pPr>
            <a:r>
              <a:t/>
            </a:r>
            <a:endParaRPr b="1" sz="800">
              <a:solidFill>
                <a:srgbClr val="000A3A"/>
              </a:solidFill>
              <a:latin typeface="Open Sans"/>
              <a:ea typeface="Open Sans"/>
              <a:cs typeface="Open Sans"/>
              <a:sym typeface="Open Sans"/>
            </a:endParaRPr>
          </a:p>
          <a:p>
            <a:pPr indent="0" lvl="0" marL="0" marR="0" rtl="0" algn="ctr">
              <a:spcBef>
                <a:spcPts val="0"/>
              </a:spcBef>
              <a:spcAft>
                <a:spcPts val="0"/>
              </a:spcAft>
              <a:buNone/>
            </a:pPr>
            <a:r>
              <a:rPr lang="en-ZA" sz="800">
                <a:solidFill>
                  <a:srgbClr val="000A3A"/>
                </a:solidFill>
                <a:latin typeface="Open Sans"/>
                <a:ea typeface="Open Sans"/>
                <a:cs typeface="Open Sans"/>
                <a:sym typeface="Open Sans"/>
              </a:rPr>
              <a:t>The change in the GHG source or carbon pool is (or is expected to be) insignificant in size (either positive or negative). The impact is inconsequential to the effectiveness of the policy.</a:t>
            </a:r>
            <a:endParaRPr sz="800">
              <a:solidFill>
                <a:srgbClr val="000A3A"/>
              </a:solidFill>
              <a:latin typeface="Open Sans"/>
              <a:ea typeface="Open Sans"/>
              <a:cs typeface="Open Sans"/>
              <a:sym typeface="Open Sans"/>
            </a:endParaRPr>
          </a:p>
          <a:p>
            <a:pPr indent="0" lvl="0" marL="0" marR="0" rtl="0" algn="ctr">
              <a:spcBef>
                <a:spcPts val="0"/>
              </a:spcBef>
              <a:spcAft>
                <a:spcPts val="0"/>
              </a:spcAft>
              <a:buNone/>
            </a:pPr>
            <a:r>
              <a:t/>
            </a:r>
            <a:endParaRPr b="1" sz="800">
              <a:solidFill>
                <a:srgbClr val="000A3A"/>
              </a:solidFill>
              <a:latin typeface="Open Sans"/>
              <a:ea typeface="Open Sans"/>
              <a:cs typeface="Open Sans"/>
              <a:sym typeface="Open Sans"/>
            </a:endParaRPr>
          </a:p>
          <a:p>
            <a:pPr indent="0" lvl="0" marL="0" marR="0" rtl="0" algn="ctr">
              <a:spcBef>
                <a:spcPts val="0"/>
              </a:spcBef>
              <a:spcAft>
                <a:spcPts val="0"/>
              </a:spcAft>
              <a:buNone/>
            </a:pPr>
            <a:r>
              <a:t/>
            </a:r>
            <a:endParaRPr b="1" sz="800">
              <a:solidFill>
                <a:srgbClr val="000A3A"/>
              </a:solidFill>
              <a:latin typeface="Open Sans"/>
              <a:ea typeface="Open Sans"/>
              <a:cs typeface="Open Sans"/>
              <a:sym typeface="Open Sans"/>
            </a:endParaRPr>
          </a:p>
        </p:txBody>
      </p:sp>
      <p:cxnSp>
        <p:nvCxnSpPr>
          <p:cNvPr id="803" name="Google Shape;803;p47"/>
          <p:cNvCxnSpPr>
            <a:stCxn id="802" idx="2"/>
          </p:cNvCxnSpPr>
          <p:nvPr/>
        </p:nvCxnSpPr>
        <p:spPr>
          <a:xfrm>
            <a:off x="1685975" y="2846613"/>
            <a:ext cx="0" cy="280200"/>
          </a:xfrm>
          <a:prstGeom prst="straightConnector1">
            <a:avLst/>
          </a:prstGeom>
          <a:noFill/>
          <a:ln cap="flat" cmpd="sng" w="9525">
            <a:solidFill>
              <a:srgbClr val="FFD7B2"/>
            </a:solidFill>
            <a:prstDash val="solid"/>
            <a:round/>
            <a:headEnd len="med" w="med" type="none"/>
            <a:tailEnd len="med" w="med" type="oval"/>
          </a:ln>
        </p:spPr>
      </p:cxnSp>
      <p:cxnSp>
        <p:nvCxnSpPr>
          <p:cNvPr id="804" name="Google Shape;804;p47"/>
          <p:cNvCxnSpPr/>
          <p:nvPr/>
        </p:nvCxnSpPr>
        <p:spPr>
          <a:xfrm>
            <a:off x="2915013" y="2846613"/>
            <a:ext cx="0" cy="392400"/>
          </a:xfrm>
          <a:prstGeom prst="straightConnector1">
            <a:avLst/>
          </a:prstGeom>
          <a:noFill/>
          <a:ln cap="flat" cmpd="sng" w="9525">
            <a:solidFill>
              <a:srgbClr val="FFC465"/>
            </a:solidFill>
            <a:prstDash val="solid"/>
            <a:round/>
            <a:headEnd len="med" w="med" type="none"/>
            <a:tailEnd len="med" w="med" type="oval"/>
          </a:ln>
        </p:spPr>
      </p:cxnSp>
      <p:cxnSp>
        <p:nvCxnSpPr>
          <p:cNvPr id="805" name="Google Shape;805;p47"/>
          <p:cNvCxnSpPr>
            <a:stCxn id="791" idx="2"/>
          </p:cNvCxnSpPr>
          <p:nvPr/>
        </p:nvCxnSpPr>
        <p:spPr>
          <a:xfrm>
            <a:off x="5797200" y="2886700"/>
            <a:ext cx="0" cy="436500"/>
          </a:xfrm>
          <a:prstGeom prst="straightConnector1">
            <a:avLst/>
          </a:prstGeom>
          <a:noFill/>
          <a:ln cap="flat" cmpd="sng" w="9525">
            <a:solidFill>
              <a:srgbClr val="FF8E00"/>
            </a:solidFill>
            <a:prstDash val="solid"/>
            <a:round/>
            <a:headEnd len="med" w="med" type="none"/>
            <a:tailEnd len="med" w="med" type="oval"/>
          </a:ln>
        </p:spPr>
      </p:cxnSp>
      <p:sp>
        <p:nvSpPr>
          <p:cNvPr id="806" name="Google Shape;806;p47"/>
          <p:cNvSpPr txBox="1"/>
          <p:nvPr/>
        </p:nvSpPr>
        <p:spPr>
          <a:xfrm>
            <a:off x="2651826" y="3949354"/>
            <a:ext cx="4119900" cy="307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ZA">
                <a:solidFill>
                  <a:srgbClr val="000A3A"/>
                </a:solidFill>
                <a:latin typeface="Open Sans"/>
                <a:ea typeface="Open Sans"/>
                <a:cs typeface="Open Sans"/>
                <a:sym typeface="Open Sans"/>
              </a:rPr>
              <a:t>RELATIVE MAGNITUDE</a:t>
            </a:r>
            <a:endParaRPr b="1">
              <a:solidFill>
                <a:srgbClr val="000A3A"/>
              </a:solidFill>
              <a:latin typeface="Open Sans"/>
              <a:ea typeface="Open Sans"/>
              <a:cs typeface="Open Sans"/>
              <a:sym typeface="Open Sans"/>
            </a:endParaRPr>
          </a:p>
        </p:txBody>
      </p:sp>
      <p:sp>
        <p:nvSpPr>
          <p:cNvPr id="807" name="Google Shape;807;p47"/>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808" name="Google Shape;808;p47"/>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809" name="Google Shape;809;p47">
            <a:hlinkClick action="ppaction://hlinksldjump" r:id="rId3"/>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810" name="Google Shape;810;p47">
            <a:hlinkClick action="ppaction://hlinksldjump" r:id="rId4"/>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pic>
        <p:nvPicPr>
          <p:cNvPr id="811" name="Google Shape;811;p47">
            <a:hlinkClick r:id="rId5"/>
          </p:cNvPr>
          <p:cNvPicPr preferRelativeResize="0"/>
          <p:nvPr/>
        </p:nvPicPr>
        <p:blipFill rotWithShape="1">
          <a:blip r:embed="rId6">
            <a:alphaModFix/>
          </a:blip>
          <a:srcRect b="0" l="0" r="0" t="0"/>
          <a:stretch/>
        </p:blipFill>
        <p:spPr>
          <a:xfrm>
            <a:off x="3959399" y="4508198"/>
            <a:ext cx="1225200" cy="513300"/>
          </a:xfrm>
          <a:prstGeom prst="roundRect">
            <a:avLst>
              <a:gd fmla="val 16667" name="adj"/>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6" name="Shape 816"/>
        <p:cNvGrpSpPr/>
        <p:nvPr/>
      </p:nvGrpSpPr>
      <p:grpSpPr>
        <a:xfrm>
          <a:off x="0" y="0"/>
          <a:ext cx="0" cy="0"/>
          <a:chOff x="0" y="0"/>
          <a:chExt cx="0" cy="0"/>
        </a:xfrm>
      </p:grpSpPr>
      <p:sp>
        <p:nvSpPr>
          <p:cNvPr id="817" name="Google Shape;817;p48"/>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STEP 3: Determine the significance of GHG impacts</a:t>
            </a:r>
            <a:endParaRPr/>
          </a:p>
        </p:txBody>
      </p:sp>
      <p:sp>
        <p:nvSpPr>
          <p:cNvPr id="818" name="Google Shape;818;p48"/>
          <p:cNvSpPr/>
          <p:nvPr/>
        </p:nvSpPr>
        <p:spPr>
          <a:xfrm>
            <a:off x="5072096" y="1317400"/>
            <a:ext cx="1301700" cy="2604900"/>
          </a:xfrm>
          <a:prstGeom prst="rect">
            <a:avLst/>
          </a:prstGeom>
          <a:solidFill>
            <a:srgbClr val="FFD7B2"/>
          </a:solidFill>
          <a:ln cap="flat" cmpd="sng" w="12700">
            <a:solidFill>
              <a:srgbClr val="B8D3F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800">
              <a:solidFill>
                <a:srgbClr val="000000"/>
              </a:solidFill>
              <a:latin typeface="Open Sans"/>
              <a:ea typeface="Open Sans"/>
              <a:cs typeface="Open Sans"/>
              <a:sym typeface="Open Sans"/>
            </a:endParaRPr>
          </a:p>
        </p:txBody>
      </p:sp>
      <p:sp>
        <p:nvSpPr>
          <p:cNvPr id="819" name="Google Shape;819;p48"/>
          <p:cNvSpPr/>
          <p:nvPr/>
        </p:nvSpPr>
        <p:spPr>
          <a:xfrm>
            <a:off x="3769425" y="1312637"/>
            <a:ext cx="1301700" cy="2604900"/>
          </a:xfrm>
          <a:prstGeom prst="rect">
            <a:avLst/>
          </a:prstGeom>
          <a:solidFill>
            <a:srgbClr val="FFD7B2"/>
          </a:solidFill>
          <a:ln cap="flat" cmpd="sng" w="12700">
            <a:solidFill>
              <a:srgbClr val="7E7E7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800">
              <a:solidFill>
                <a:srgbClr val="000000"/>
              </a:solidFill>
              <a:latin typeface="Open Sans"/>
              <a:ea typeface="Open Sans"/>
              <a:cs typeface="Open Sans"/>
              <a:sym typeface="Open Sans"/>
            </a:endParaRPr>
          </a:p>
        </p:txBody>
      </p:sp>
      <p:sp>
        <p:nvSpPr>
          <p:cNvPr id="820" name="Google Shape;820;p48"/>
          <p:cNvSpPr txBox="1"/>
          <p:nvPr/>
        </p:nvSpPr>
        <p:spPr>
          <a:xfrm>
            <a:off x="1636745" y="3553675"/>
            <a:ext cx="11388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Very unlikely</a:t>
            </a:r>
            <a:endParaRPr sz="800">
              <a:latin typeface="Open Sans"/>
              <a:ea typeface="Open Sans"/>
              <a:cs typeface="Open Sans"/>
              <a:sym typeface="Open Sans"/>
            </a:endParaRPr>
          </a:p>
        </p:txBody>
      </p:sp>
      <p:sp>
        <p:nvSpPr>
          <p:cNvPr id="821" name="Google Shape;821;p48"/>
          <p:cNvSpPr txBox="1"/>
          <p:nvPr/>
        </p:nvSpPr>
        <p:spPr>
          <a:xfrm>
            <a:off x="1813855" y="3030008"/>
            <a:ext cx="8415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Unlikely</a:t>
            </a:r>
            <a:endParaRPr sz="800">
              <a:latin typeface="Open Sans"/>
              <a:ea typeface="Open Sans"/>
              <a:cs typeface="Open Sans"/>
              <a:sym typeface="Open Sans"/>
            </a:endParaRPr>
          </a:p>
        </p:txBody>
      </p:sp>
      <p:sp>
        <p:nvSpPr>
          <p:cNvPr id="822" name="Google Shape;822;p48"/>
          <p:cNvSpPr txBox="1"/>
          <p:nvPr/>
        </p:nvSpPr>
        <p:spPr>
          <a:xfrm>
            <a:off x="1813855" y="2465461"/>
            <a:ext cx="8415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Possible</a:t>
            </a:r>
            <a:endParaRPr sz="800">
              <a:latin typeface="Open Sans"/>
              <a:ea typeface="Open Sans"/>
              <a:cs typeface="Open Sans"/>
              <a:sym typeface="Open Sans"/>
            </a:endParaRPr>
          </a:p>
        </p:txBody>
      </p:sp>
      <p:sp>
        <p:nvSpPr>
          <p:cNvPr id="823" name="Google Shape;823;p48"/>
          <p:cNvSpPr txBox="1"/>
          <p:nvPr/>
        </p:nvSpPr>
        <p:spPr>
          <a:xfrm>
            <a:off x="1934016" y="1956679"/>
            <a:ext cx="8415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Likely</a:t>
            </a:r>
            <a:endParaRPr sz="800">
              <a:latin typeface="Open Sans"/>
              <a:ea typeface="Open Sans"/>
              <a:cs typeface="Open Sans"/>
              <a:sym typeface="Open Sans"/>
            </a:endParaRPr>
          </a:p>
        </p:txBody>
      </p:sp>
      <p:sp>
        <p:nvSpPr>
          <p:cNvPr id="824" name="Google Shape;824;p48"/>
          <p:cNvSpPr txBox="1"/>
          <p:nvPr/>
        </p:nvSpPr>
        <p:spPr>
          <a:xfrm>
            <a:off x="1742859" y="1447898"/>
            <a:ext cx="8415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Very likely</a:t>
            </a:r>
            <a:endParaRPr sz="800">
              <a:latin typeface="Open Sans"/>
              <a:ea typeface="Open Sans"/>
              <a:cs typeface="Open Sans"/>
              <a:sym typeface="Open Sans"/>
            </a:endParaRPr>
          </a:p>
        </p:txBody>
      </p:sp>
      <p:sp>
        <p:nvSpPr>
          <p:cNvPr id="825" name="Google Shape;825;p48"/>
          <p:cNvSpPr txBox="1"/>
          <p:nvPr/>
        </p:nvSpPr>
        <p:spPr>
          <a:xfrm>
            <a:off x="1633225" y="1046250"/>
            <a:ext cx="9510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9294E"/>
                </a:solidFill>
                <a:latin typeface="Open Sans"/>
                <a:ea typeface="Open Sans"/>
                <a:cs typeface="Open Sans"/>
                <a:sym typeface="Open Sans"/>
              </a:rPr>
              <a:t>LIKELIHOOD</a:t>
            </a:r>
            <a:endParaRPr sz="800">
              <a:latin typeface="Open Sans"/>
              <a:ea typeface="Open Sans"/>
              <a:cs typeface="Open Sans"/>
              <a:sym typeface="Open Sans"/>
            </a:endParaRPr>
          </a:p>
        </p:txBody>
      </p:sp>
      <p:sp>
        <p:nvSpPr>
          <p:cNvPr id="826" name="Google Shape;826;p48"/>
          <p:cNvSpPr txBox="1"/>
          <p:nvPr/>
        </p:nvSpPr>
        <p:spPr>
          <a:xfrm>
            <a:off x="6613220" y="4049250"/>
            <a:ext cx="14277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9294E"/>
                </a:solidFill>
                <a:latin typeface="Open Sans"/>
                <a:ea typeface="Open Sans"/>
                <a:cs typeface="Open Sans"/>
                <a:sym typeface="Open Sans"/>
              </a:rPr>
              <a:t>MAGNITUDE</a:t>
            </a:r>
            <a:endParaRPr sz="800">
              <a:latin typeface="Open Sans"/>
              <a:ea typeface="Open Sans"/>
              <a:cs typeface="Open Sans"/>
              <a:sym typeface="Open Sans"/>
            </a:endParaRPr>
          </a:p>
        </p:txBody>
      </p:sp>
      <p:sp>
        <p:nvSpPr>
          <p:cNvPr id="827" name="Google Shape;827;p48"/>
          <p:cNvSpPr txBox="1"/>
          <p:nvPr/>
        </p:nvSpPr>
        <p:spPr>
          <a:xfrm>
            <a:off x="2821369" y="4004231"/>
            <a:ext cx="4857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Minor</a:t>
            </a:r>
            <a:endParaRPr sz="800">
              <a:latin typeface="Open Sans"/>
              <a:ea typeface="Open Sans"/>
              <a:cs typeface="Open Sans"/>
              <a:sym typeface="Open Sans"/>
            </a:endParaRPr>
          </a:p>
        </p:txBody>
      </p:sp>
      <p:sp>
        <p:nvSpPr>
          <p:cNvPr id="828" name="Google Shape;828;p48"/>
          <p:cNvSpPr txBox="1"/>
          <p:nvPr/>
        </p:nvSpPr>
        <p:spPr>
          <a:xfrm>
            <a:off x="4077929" y="4004225"/>
            <a:ext cx="8415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Moderate</a:t>
            </a:r>
            <a:endParaRPr sz="800">
              <a:latin typeface="Open Sans"/>
              <a:ea typeface="Open Sans"/>
              <a:cs typeface="Open Sans"/>
              <a:sym typeface="Open Sans"/>
            </a:endParaRPr>
          </a:p>
        </p:txBody>
      </p:sp>
      <p:sp>
        <p:nvSpPr>
          <p:cNvPr id="829" name="Google Shape;829;p48"/>
          <p:cNvSpPr txBox="1"/>
          <p:nvPr/>
        </p:nvSpPr>
        <p:spPr>
          <a:xfrm>
            <a:off x="5603598" y="4005506"/>
            <a:ext cx="548700" cy="215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ZA" sz="800">
                <a:solidFill>
                  <a:srgbClr val="000000"/>
                </a:solidFill>
                <a:latin typeface="Open Sans"/>
                <a:ea typeface="Open Sans"/>
                <a:cs typeface="Open Sans"/>
                <a:sym typeface="Open Sans"/>
              </a:rPr>
              <a:t>Major</a:t>
            </a:r>
            <a:endParaRPr sz="800">
              <a:latin typeface="Open Sans"/>
              <a:ea typeface="Open Sans"/>
              <a:cs typeface="Open Sans"/>
              <a:sym typeface="Open Sans"/>
            </a:endParaRPr>
          </a:p>
        </p:txBody>
      </p:sp>
      <p:sp>
        <p:nvSpPr>
          <p:cNvPr id="830" name="Google Shape;830;p48"/>
          <p:cNvSpPr/>
          <p:nvPr/>
        </p:nvSpPr>
        <p:spPr>
          <a:xfrm>
            <a:off x="2463216" y="1312637"/>
            <a:ext cx="1301700" cy="2604900"/>
          </a:xfrm>
          <a:prstGeom prst="rect">
            <a:avLst/>
          </a:prstGeom>
          <a:solidFill>
            <a:srgbClr val="FFD7B2"/>
          </a:solidFill>
          <a:ln cap="flat" cmpd="sng" w="12700">
            <a:solidFill>
              <a:srgbClr val="7E7E7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t/>
            </a:r>
            <a:endParaRPr b="1" sz="1000">
              <a:solidFill>
                <a:srgbClr val="000000"/>
              </a:solidFill>
              <a:latin typeface="Open Sans"/>
              <a:ea typeface="Open Sans"/>
              <a:cs typeface="Open Sans"/>
              <a:sym typeface="Open Sans"/>
            </a:endParaRPr>
          </a:p>
          <a:p>
            <a:pPr indent="0" lvl="0" marL="0" marR="0" rtl="0" algn="ctr">
              <a:spcBef>
                <a:spcPts val="0"/>
              </a:spcBef>
              <a:spcAft>
                <a:spcPts val="0"/>
              </a:spcAft>
              <a:buNone/>
            </a:pPr>
            <a:r>
              <a:rPr b="1" lang="en-ZA" sz="1000">
                <a:solidFill>
                  <a:srgbClr val="000000"/>
                </a:solidFill>
                <a:latin typeface="Open Sans"/>
                <a:ea typeface="Open Sans"/>
                <a:cs typeface="Open Sans"/>
                <a:sym typeface="Open Sans"/>
              </a:rPr>
              <a:t>Insignificant</a:t>
            </a:r>
            <a:endParaRPr sz="1000">
              <a:latin typeface="Open Sans"/>
              <a:ea typeface="Open Sans"/>
              <a:cs typeface="Open Sans"/>
              <a:sym typeface="Open Sans"/>
            </a:endParaRPr>
          </a:p>
        </p:txBody>
      </p:sp>
      <p:sp>
        <p:nvSpPr>
          <p:cNvPr id="831" name="Google Shape;831;p48"/>
          <p:cNvSpPr/>
          <p:nvPr/>
        </p:nvSpPr>
        <p:spPr>
          <a:xfrm rot="5400000">
            <a:off x="4580915" y="1720541"/>
            <a:ext cx="128100" cy="4363500"/>
          </a:xfrm>
          <a:prstGeom prst="upArrow">
            <a:avLst>
              <a:gd fmla="val 50000" name="adj1"/>
              <a:gd fmla="val 50000" name="adj2"/>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rgbClr val="FFFFFF"/>
              </a:solidFill>
              <a:latin typeface="Open Sans"/>
              <a:ea typeface="Open Sans"/>
              <a:cs typeface="Open Sans"/>
              <a:sym typeface="Open Sans"/>
            </a:endParaRPr>
          </a:p>
        </p:txBody>
      </p:sp>
      <p:sp>
        <p:nvSpPr>
          <p:cNvPr id="832" name="Google Shape;832;p48"/>
          <p:cNvSpPr/>
          <p:nvPr/>
        </p:nvSpPr>
        <p:spPr>
          <a:xfrm>
            <a:off x="2446526" y="1198915"/>
            <a:ext cx="88200" cy="2718600"/>
          </a:xfrm>
          <a:prstGeom prst="upArrow">
            <a:avLst>
              <a:gd fmla="val 50000" name="adj1"/>
              <a:gd fmla="val 50000" name="adj2"/>
            </a:avLst>
          </a:prstGeom>
          <a:solidFill>
            <a:srgbClr val="09294E"/>
          </a:solidFill>
          <a:ln cap="flat" cmpd="sng" w="12700">
            <a:solidFill>
              <a:srgbClr val="09294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00">
              <a:solidFill>
                <a:srgbClr val="FFFFFF"/>
              </a:solidFill>
              <a:latin typeface="Open Sans"/>
              <a:ea typeface="Open Sans"/>
              <a:cs typeface="Open Sans"/>
              <a:sym typeface="Open Sans"/>
            </a:endParaRPr>
          </a:p>
        </p:txBody>
      </p:sp>
      <p:sp>
        <p:nvSpPr>
          <p:cNvPr id="833" name="Google Shape;833;p48"/>
          <p:cNvSpPr/>
          <p:nvPr/>
        </p:nvSpPr>
        <p:spPr>
          <a:xfrm>
            <a:off x="3764950" y="1312625"/>
            <a:ext cx="2602800" cy="1565100"/>
          </a:xfrm>
          <a:prstGeom prst="rect">
            <a:avLst/>
          </a:prstGeom>
          <a:solidFill>
            <a:srgbClr val="FF8E00"/>
          </a:solidFill>
          <a:ln cap="flat" cmpd="sng" w="12700">
            <a:solidFill>
              <a:srgbClr val="FF8E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000">
                <a:solidFill>
                  <a:srgbClr val="FFFFFF"/>
                </a:solidFill>
                <a:latin typeface="Open Sans"/>
                <a:ea typeface="Open Sans"/>
                <a:cs typeface="Open Sans"/>
                <a:sym typeface="Open Sans"/>
              </a:rPr>
              <a:t>Significant</a:t>
            </a:r>
            <a:endParaRPr sz="1000">
              <a:latin typeface="Open Sans"/>
              <a:ea typeface="Open Sans"/>
              <a:cs typeface="Open Sans"/>
              <a:sym typeface="Open Sans"/>
            </a:endParaRPr>
          </a:p>
        </p:txBody>
      </p:sp>
      <p:sp>
        <p:nvSpPr>
          <p:cNvPr id="834" name="Google Shape;834;p48"/>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835" name="Google Shape;835;p48"/>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836" name="Google Shape;836;p48">
            <a:hlinkClick action="ppaction://hlinksldjump" r:id="rId3"/>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837" name="Google Shape;837;p48">
            <a:hlinkClick action="ppaction://hlinksldjump" r:id="rId4"/>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2" name="Shape 842"/>
        <p:cNvGrpSpPr/>
        <p:nvPr/>
      </p:nvGrpSpPr>
      <p:grpSpPr>
        <a:xfrm>
          <a:off x="0" y="0"/>
          <a:ext cx="0" cy="0"/>
          <a:chOff x="0" y="0"/>
          <a:chExt cx="0" cy="0"/>
        </a:xfrm>
      </p:grpSpPr>
      <p:sp>
        <p:nvSpPr>
          <p:cNvPr id="843" name="Google Shape;843;p4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6.3 Define the assessment period</a:t>
            </a:r>
            <a:endParaRPr/>
          </a:p>
        </p:txBody>
      </p:sp>
      <p:pic>
        <p:nvPicPr>
          <p:cNvPr id="844" name="Google Shape;844;p49"/>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845" name="Google Shape;845;p49"/>
          <p:cNvSpPr txBox="1"/>
          <p:nvPr/>
        </p:nvSpPr>
        <p:spPr>
          <a:xfrm>
            <a:off x="1086099" y="4537850"/>
            <a:ext cx="3094500" cy="3765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Define the assessment period</a:t>
            </a:r>
            <a:endParaRPr i="1" sz="1000">
              <a:solidFill>
                <a:srgbClr val="09294E"/>
              </a:solidFill>
              <a:latin typeface="Open Sans"/>
              <a:ea typeface="Open Sans"/>
              <a:cs typeface="Open Sans"/>
              <a:sym typeface="Open Sans"/>
            </a:endParaRPr>
          </a:p>
        </p:txBody>
      </p:sp>
      <p:cxnSp>
        <p:nvCxnSpPr>
          <p:cNvPr id="846" name="Google Shape;846;p49"/>
          <p:cNvCxnSpPr>
            <a:stCxn id="844" idx="6"/>
            <a:endCxn id="845" idx="1"/>
          </p:cNvCxnSpPr>
          <p:nvPr/>
        </p:nvCxnSpPr>
        <p:spPr>
          <a:xfrm>
            <a:off x="871800" y="4726100"/>
            <a:ext cx="214200" cy="0"/>
          </a:xfrm>
          <a:prstGeom prst="straightConnector1">
            <a:avLst/>
          </a:prstGeom>
          <a:noFill/>
          <a:ln cap="flat" cmpd="sng" w="9525">
            <a:solidFill>
              <a:srgbClr val="9D97F0"/>
            </a:solidFill>
            <a:prstDash val="solid"/>
            <a:round/>
            <a:headEnd len="med" w="med" type="none"/>
            <a:tailEnd len="med" w="med" type="oval"/>
          </a:ln>
        </p:spPr>
      </p:cxnSp>
      <p:sp>
        <p:nvSpPr>
          <p:cNvPr id="847" name="Google Shape;847;p49"/>
          <p:cNvSpPr txBox="1"/>
          <p:nvPr/>
        </p:nvSpPr>
        <p:spPr>
          <a:xfrm>
            <a:off x="311700" y="1043925"/>
            <a:ext cx="8335500" cy="32058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600"/>
              </a:spcBef>
              <a:spcAft>
                <a:spcPts val="0"/>
              </a:spcAft>
              <a:buNone/>
            </a:pPr>
            <a:r>
              <a:rPr b="1" lang="en-ZA">
                <a:solidFill>
                  <a:srgbClr val="000A3A"/>
                </a:solidFill>
                <a:latin typeface="Open Sans"/>
                <a:ea typeface="Open Sans"/>
                <a:cs typeface="Open Sans"/>
                <a:sym typeface="Open Sans"/>
              </a:rPr>
              <a:t>Ex-ante</a:t>
            </a:r>
            <a:endParaRPr b="1">
              <a:solidFill>
                <a:srgbClr val="000A3A"/>
              </a:solidFill>
              <a:latin typeface="Open Sans"/>
              <a:ea typeface="Open Sans"/>
              <a:cs typeface="Open Sans"/>
              <a:sym typeface="Open Sans"/>
            </a:endParaRPr>
          </a:p>
          <a:p>
            <a:pPr indent="-304800" lvl="0" marL="457200" rtl="0" algn="l">
              <a:lnSpc>
                <a:spcPct val="115000"/>
              </a:lnSpc>
              <a:spcBef>
                <a:spcPts val="60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Determined by the longest-term impact included in the GHG assessment boundary</a:t>
            </a:r>
            <a:endParaRPr sz="1200">
              <a:solidFill>
                <a:srgbClr val="000A3A"/>
              </a:solidFill>
              <a:latin typeface="Open Sans"/>
              <a:ea typeface="Open Sans"/>
              <a:cs typeface="Open Sans"/>
              <a:sym typeface="Open Sans"/>
            </a:endParaRPr>
          </a:p>
          <a:p>
            <a:pPr indent="-304800" lvl="0" marL="45720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Approaches to determine the end of the assessment period:</a:t>
            </a:r>
            <a:endParaRPr sz="1200">
              <a:solidFill>
                <a:srgbClr val="000A3A"/>
              </a:solidFill>
              <a:latin typeface="Open Sans"/>
              <a:ea typeface="Open Sans"/>
              <a:cs typeface="Open Sans"/>
              <a:sym typeface="Open Sans"/>
            </a:endParaRPr>
          </a:p>
          <a:p>
            <a:pPr indent="-304800" lvl="1" marL="137160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A timeframe or date that is directly specified in the policy goal or target </a:t>
            </a:r>
            <a:endParaRPr sz="1200">
              <a:solidFill>
                <a:srgbClr val="000A3A"/>
              </a:solidFill>
              <a:latin typeface="Open Sans"/>
              <a:ea typeface="Open Sans"/>
              <a:cs typeface="Open Sans"/>
              <a:sym typeface="Open Sans"/>
            </a:endParaRPr>
          </a:p>
          <a:p>
            <a:pPr indent="-304800" lvl="1" marL="137160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The length of time for which the policy is funded or expected to be funded </a:t>
            </a:r>
            <a:endParaRPr sz="1200">
              <a:solidFill>
                <a:srgbClr val="000A3A"/>
              </a:solidFill>
              <a:latin typeface="Open Sans"/>
              <a:ea typeface="Open Sans"/>
              <a:cs typeface="Open Sans"/>
              <a:sym typeface="Open Sans"/>
            </a:endParaRPr>
          </a:p>
          <a:p>
            <a:pPr indent="-304800" lvl="1" marL="137160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A period in time that has otherwise been identified as the policy implementation end date </a:t>
            </a:r>
            <a:endParaRPr sz="1200">
              <a:solidFill>
                <a:srgbClr val="000A3A"/>
              </a:solidFill>
              <a:latin typeface="Open Sans"/>
              <a:ea typeface="Open Sans"/>
              <a:cs typeface="Open Sans"/>
              <a:sym typeface="Open Sans"/>
            </a:endParaRPr>
          </a:p>
          <a:p>
            <a:pPr indent="-304800" lvl="1" marL="1371600" rtl="0" algn="l">
              <a:lnSpc>
                <a:spcPct val="115000"/>
              </a:lnSpc>
              <a:spcBef>
                <a:spcPts val="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20-year assessment period (based on IPCC 20-year default transition period) </a:t>
            </a:r>
            <a:endParaRPr sz="1200">
              <a:solidFill>
                <a:srgbClr val="000A3A"/>
              </a:solidFill>
              <a:latin typeface="Open Sans"/>
              <a:ea typeface="Open Sans"/>
              <a:cs typeface="Open Sans"/>
              <a:sym typeface="Open Sans"/>
            </a:endParaRPr>
          </a:p>
          <a:p>
            <a:pPr indent="0" lvl="0" marL="0" rtl="0" algn="l">
              <a:lnSpc>
                <a:spcPct val="115000"/>
              </a:lnSpc>
              <a:spcBef>
                <a:spcPts val="600"/>
              </a:spcBef>
              <a:spcAft>
                <a:spcPts val="0"/>
              </a:spcAft>
              <a:buNone/>
            </a:pPr>
            <a:r>
              <a:rPr b="1" lang="en-ZA">
                <a:solidFill>
                  <a:srgbClr val="000A3A"/>
                </a:solidFill>
                <a:latin typeface="Open Sans"/>
                <a:ea typeface="Open Sans"/>
                <a:cs typeface="Open Sans"/>
                <a:sym typeface="Open Sans"/>
              </a:rPr>
              <a:t>Ex-post</a:t>
            </a:r>
            <a:endParaRPr b="1">
              <a:solidFill>
                <a:srgbClr val="000A3A"/>
              </a:solidFill>
              <a:latin typeface="Open Sans"/>
              <a:ea typeface="Open Sans"/>
              <a:cs typeface="Open Sans"/>
              <a:sym typeface="Open Sans"/>
            </a:endParaRPr>
          </a:p>
          <a:p>
            <a:pPr indent="-304800" lvl="0" marL="457200" rtl="0" algn="l">
              <a:lnSpc>
                <a:spcPct val="115000"/>
              </a:lnSpc>
              <a:spcBef>
                <a:spcPts val="600"/>
              </a:spcBef>
              <a:spcAft>
                <a:spcPts val="0"/>
              </a:spcAft>
              <a:buClr>
                <a:srgbClr val="000A3A"/>
              </a:buClr>
              <a:buSzPts val="1200"/>
              <a:buFont typeface="Open Sans"/>
              <a:buChar char="●"/>
            </a:pPr>
            <a:r>
              <a:rPr lang="en-ZA" sz="1200">
                <a:solidFill>
                  <a:srgbClr val="000A3A"/>
                </a:solidFill>
                <a:latin typeface="Open Sans"/>
                <a:ea typeface="Open Sans"/>
                <a:cs typeface="Open Sans"/>
                <a:sym typeface="Open Sans"/>
              </a:rPr>
              <a:t>Period between the date the policy or action is implemented and the date of the assessment or it can be a shorter period between those two dates </a:t>
            </a:r>
            <a:endParaRPr sz="1200">
              <a:solidFill>
                <a:srgbClr val="000A3A"/>
              </a:solidFill>
              <a:latin typeface="Open Sans"/>
              <a:ea typeface="Open Sans"/>
              <a:cs typeface="Open Sans"/>
              <a:sym typeface="Open Sans"/>
            </a:endParaRPr>
          </a:p>
        </p:txBody>
      </p:sp>
      <p:sp>
        <p:nvSpPr>
          <p:cNvPr id="848" name="Google Shape;848;p49"/>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849" name="Google Shape;849;p49"/>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850" name="Google Shape;850;p49">
            <a:hlinkClick action="ppaction://hlinksldjump" r:id="rId4"/>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851" name="Google Shape;851;p49">
            <a:hlinkClick action="ppaction://hlinksldjump" r:id="rId5"/>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6" name="Shape 856"/>
        <p:cNvGrpSpPr/>
        <p:nvPr/>
      </p:nvGrpSpPr>
      <p:grpSpPr>
        <a:xfrm>
          <a:off x="0" y="0"/>
          <a:ext cx="0" cy="0"/>
          <a:chOff x="0" y="0"/>
          <a:chExt cx="0" cy="0"/>
        </a:xfrm>
      </p:grpSpPr>
      <p:sp>
        <p:nvSpPr>
          <p:cNvPr id="857" name="Google Shape;857;p5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6.4 Identify sustainable development impacts</a:t>
            </a:r>
            <a:endParaRPr/>
          </a:p>
        </p:txBody>
      </p:sp>
      <p:sp>
        <p:nvSpPr>
          <p:cNvPr id="858" name="Google Shape;858;p50"/>
          <p:cNvSpPr/>
          <p:nvPr/>
        </p:nvSpPr>
        <p:spPr>
          <a:xfrm>
            <a:off x="1457550" y="1164250"/>
            <a:ext cx="2992200" cy="3159000"/>
          </a:xfrm>
          <a:prstGeom prst="rect">
            <a:avLst/>
          </a:prstGeom>
          <a:solidFill>
            <a:srgbClr val="FF8E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59" name="Google Shape;859;p50"/>
          <p:cNvSpPr txBox="1"/>
          <p:nvPr/>
        </p:nvSpPr>
        <p:spPr>
          <a:xfrm>
            <a:off x="1457550" y="1164250"/>
            <a:ext cx="2992200" cy="9477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rgbClr val="FFFFFF"/>
              </a:buClr>
              <a:buSzPts val="2400"/>
              <a:buFont typeface="Arial"/>
              <a:buNone/>
            </a:pPr>
            <a:r>
              <a:rPr b="1" lang="en-ZA">
                <a:solidFill>
                  <a:srgbClr val="FFFFFF"/>
                </a:solidFill>
                <a:latin typeface="Open Sans"/>
                <a:ea typeface="Open Sans"/>
                <a:cs typeface="Open Sans"/>
                <a:sym typeface="Open Sans"/>
              </a:rPr>
              <a:t>Environmental impacts</a:t>
            </a:r>
            <a:endParaRPr b="1">
              <a:latin typeface="Open Sans"/>
              <a:ea typeface="Open Sans"/>
              <a:cs typeface="Open Sans"/>
              <a:sym typeface="Open Sans"/>
            </a:endParaRPr>
          </a:p>
        </p:txBody>
      </p:sp>
      <p:sp>
        <p:nvSpPr>
          <p:cNvPr id="860" name="Google Shape;860;p50"/>
          <p:cNvSpPr/>
          <p:nvPr/>
        </p:nvSpPr>
        <p:spPr>
          <a:xfrm>
            <a:off x="1694554" y="2112192"/>
            <a:ext cx="2518500" cy="620400"/>
          </a:xfrm>
          <a:prstGeom prst="roundRect">
            <a:avLst>
              <a:gd fmla="val 10000" name="adj"/>
            </a:avLst>
          </a:prstGeom>
          <a:noFill/>
          <a:ln cap="flat" cmpd="sng" w="12700">
            <a:solidFill>
              <a:srgbClr val="FFD7B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61" name="Google Shape;861;p50"/>
          <p:cNvSpPr txBox="1"/>
          <p:nvPr/>
        </p:nvSpPr>
        <p:spPr>
          <a:xfrm>
            <a:off x="1719258" y="2130368"/>
            <a:ext cx="2469000" cy="5841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solidFill>
                  <a:srgbClr val="000000"/>
                </a:solidFill>
                <a:latin typeface="Open Sans"/>
                <a:ea typeface="Open Sans"/>
                <a:cs typeface="Open Sans"/>
                <a:sym typeface="Open Sans"/>
              </a:rPr>
              <a:t>Biodiversity and terrestrial ecosystems </a:t>
            </a:r>
            <a:br>
              <a:rPr lang="en-ZA" sz="800">
                <a:solidFill>
                  <a:srgbClr val="000000"/>
                </a:solidFill>
                <a:latin typeface="Open Sans"/>
                <a:ea typeface="Open Sans"/>
                <a:cs typeface="Open Sans"/>
                <a:sym typeface="Open Sans"/>
              </a:rPr>
            </a:br>
            <a:r>
              <a:rPr lang="en-ZA" sz="800">
                <a:solidFill>
                  <a:srgbClr val="000000"/>
                </a:solidFill>
                <a:latin typeface="Open Sans"/>
                <a:ea typeface="Open Sans"/>
                <a:cs typeface="Open Sans"/>
                <a:sym typeface="Open Sans"/>
              </a:rPr>
              <a:t>(SDG 15)</a:t>
            </a:r>
            <a:endParaRPr sz="800">
              <a:latin typeface="Open Sans"/>
              <a:ea typeface="Open Sans"/>
              <a:cs typeface="Open Sans"/>
              <a:sym typeface="Open Sans"/>
            </a:endParaRPr>
          </a:p>
        </p:txBody>
      </p:sp>
      <p:sp>
        <p:nvSpPr>
          <p:cNvPr id="862" name="Google Shape;862;p50"/>
          <p:cNvSpPr/>
          <p:nvPr/>
        </p:nvSpPr>
        <p:spPr>
          <a:xfrm>
            <a:off x="1694554" y="2828267"/>
            <a:ext cx="2518500" cy="620400"/>
          </a:xfrm>
          <a:prstGeom prst="roundRect">
            <a:avLst>
              <a:gd fmla="val 10000" name="adj"/>
            </a:avLst>
          </a:prstGeom>
          <a:noFill/>
          <a:ln cap="flat" cmpd="sng" w="12700">
            <a:solidFill>
              <a:srgbClr val="FFD7B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63" name="Google Shape;863;p50"/>
          <p:cNvSpPr txBox="1"/>
          <p:nvPr/>
        </p:nvSpPr>
        <p:spPr>
          <a:xfrm>
            <a:off x="1719258" y="2846444"/>
            <a:ext cx="2469000" cy="5841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solidFill>
                  <a:srgbClr val="000000"/>
                </a:solidFill>
                <a:latin typeface="Open Sans"/>
                <a:ea typeface="Open Sans"/>
                <a:cs typeface="Open Sans"/>
                <a:sym typeface="Open Sans"/>
              </a:rPr>
              <a:t>Land use change, including deforestation, forest degradation &amp; desertification (SDG 15)</a:t>
            </a:r>
            <a:endParaRPr sz="800">
              <a:latin typeface="Open Sans"/>
              <a:ea typeface="Open Sans"/>
              <a:cs typeface="Open Sans"/>
              <a:sym typeface="Open Sans"/>
            </a:endParaRPr>
          </a:p>
        </p:txBody>
      </p:sp>
      <p:sp>
        <p:nvSpPr>
          <p:cNvPr id="864" name="Google Shape;864;p50"/>
          <p:cNvSpPr/>
          <p:nvPr/>
        </p:nvSpPr>
        <p:spPr>
          <a:xfrm>
            <a:off x="1694554" y="3544342"/>
            <a:ext cx="2518500" cy="620400"/>
          </a:xfrm>
          <a:prstGeom prst="roundRect">
            <a:avLst>
              <a:gd fmla="val 10000" name="adj"/>
            </a:avLst>
          </a:prstGeom>
          <a:noFill/>
          <a:ln cap="flat" cmpd="sng" w="12700">
            <a:solidFill>
              <a:srgbClr val="FFD7B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65" name="Google Shape;865;p50"/>
          <p:cNvSpPr txBox="1"/>
          <p:nvPr/>
        </p:nvSpPr>
        <p:spPr>
          <a:xfrm>
            <a:off x="1719258" y="3562518"/>
            <a:ext cx="2469000" cy="5841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solidFill>
                  <a:srgbClr val="000000"/>
                </a:solidFill>
                <a:latin typeface="Open Sans"/>
                <a:ea typeface="Open Sans"/>
                <a:cs typeface="Open Sans"/>
                <a:sym typeface="Open Sans"/>
              </a:rPr>
              <a:t>Soil quality </a:t>
            </a:r>
            <a:br>
              <a:rPr lang="en-ZA" sz="800">
                <a:solidFill>
                  <a:srgbClr val="000000"/>
                </a:solidFill>
                <a:latin typeface="Open Sans"/>
                <a:ea typeface="Open Sans"/>
                <a:cs typeface="Open Sans"/>
                <a:sym typeface="Open Sans"/>
              </a:rPr>
            </a:br>
            <a:r>
              <a:rPr lang="en-ZA" sz="800">
                <a:solidFill>
                  <a:srgbClr val="000000"/>
                </a:solidFill>
                <a:latin typeface="Open Sans"/>
                <a:ea typeface="Open Sans"/>
                <a:cs typeface="Open Sans"/>
                <a:sym typeface="Open Sans"/>
              </a:rPr>
              <a:t>(SDG 2)</a:t>
            </a:r>
            <a:endParaRPr sz="800">
              <a:latin typeface="Open Sans"/>
              <a:ea typeface="Open Sans"/>
              <a:cs typeface="Open Sans"/>
              <a:sym typeface="Open Sans"/>
            </a:endParaRPr>
          </a:p>
        </p:txBody>
      </p:sp>
      <p:sp>
        <p:nvSpPr>
          <p:cNvPr id="866" name="Google Shape;866;p50"/>
          <p:cNvSpPr/>
          <p:nvPr/>
        </p:nvSpPr>
        <p:spPr>
          <a:xfrm>
            <a:off x="4674301" y="1164250"/>
            <a:ext cx="2992200" cy="3159000"/>
          </a:xfrm>
          <a:prstGeom prst="rect">
            <a:avLst/>
          </a:prstGeom>
          <a:solidFill>
            <a:srgbClr val="FF8E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67" name="Google Shape;867;p50"/>
          <p:cNvSpPr txBox="1"/>
          <p:nvPr/>
        </p:nvSpPr>
        <p:spPr>
          <a:xfrm>
            <a:off x="4674301" y="1164250"/>
            <a:ext cx="2992200" cy="947700"/>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rgbClr val="FFFFFF"/>
              </a:buClr>
              <a:buSzPts val="2800"/>
              <a:buFont typeface="Arial"/>
              <a:buNone/>
            </a:pPr>
            <a:r>
              <a:rPr b="1" lang="en-ZA">
                <a:solidFill>
                  <a:srgbClr val="FFFFFF"/>
                </a:solidFill>
                <a:latin typeface="Open Sans"/>
                <a:ea typeface="Open Sans"/>
                <a:cs typeface="Open Sans"/>
                <a:sym typeface="Open Sans"/>
              </a:rPr>
              <a:t>Social impacts</a:t>
            </a:r>
            <a:endParaRPr b="1">
              <a:latin typeface="Open Sans"/>
              <a:ea typeface="Open Sans"/>
              <a:cs typeface="Open Sans"/>
              <a:sym typeface="Open Sans"/>
            </a:endParaRPr>
          </a:p>
        </p:txBody>
      </p:sp>
      <p:sp>
        <p:nvSpPr>
          <p:cNvPr id="868" name="Google Shape;868;p50"/>
          <p:cNvSpPr/>
          <p:nvPr/>
        </p:nvSpPr>
        <p:spPr>
          <a:xfrm>
            <a:off x="4867964" y="2025463"/>
            <a:ext cx="2605200" cy="510000"/>
          </a:xfrm>
          <a:prstGeom prst="roundRect">
            <a:avLst>
              <a:gd fmla="val 10000" name="adj"/>
            </a:avLst>
          </a:prstGeom>
          <a:noFill/>
          <a:ln cap="flat" cmpd="sng" w="12700">
            <a:solidFill>
              <a:srgbClr val="FFD7B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69" name="Google Shape;869;p50"/>
          <p:cNvSpPr txBox="1"/>
          <p:nvPr/>
        </p:nvSpPr>
        <p:spPr>
          <a:xfrm>
            <a:off x="4888268" y="2040402"/>
            <a:ext cx="2564400" cy="4803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solidFill>
                  <a:srgbClr val="000000"/>
                </a:solidFill>
                <a:latin typeface="Open Sans"/>
                <a:ea typeface="Open Sans"/>
                <a:cs typeface="Open Sans"/>
                <a:sym typeface="Open Sans"/>
              </a:rPr>
              <a:t>Access to land </a:t>
            </a:r>
            <a:br>
              <a:rPr lang="en-ZA" sz="800">
                <a:solidFill>
                  <a:srgbClr val="000000"/>
                </a:solidFill>
                <a:latin typeface="Open Sans"/>
                <a:ea typeface="Open Sans"/>
                <a:cs typeface="Open Sans"/>
                <a:sym typeface="Open Sans"/>
              </a:rPr>
            </a:br>
            <a:r>
              <a:rPr lang="en-ZA" sz="800">
                <a:solidFill>
                  <a:srgbClr val="000000"/>
                </a:solidFill>
                <a:latin typeface="Open Sans"/>
                <a:ea typeface="Open Sans"/>
                <a:cs typeface="Open Sans"/>
                <a:sym typeface="Open Sans"/>
              </a:rPr>
              <a:t>(SDG 2)</a:t>
            </a:r>
            <a:endParaRPr sz="800">
              <a:latin typeface="Open Sans"/>
              <a:ea typeface="Open Sans"/>
              <a:cs typeface="Open Sans"/>
              <a:sym typeface="Open Sans"/>
            </a:endParaRPr>
          </a:p>
        </p:txBody>
      </p:sp>
      <p:sp>
        <p:nvSpPr>
          <p:cNvPr id="870" name="Google Shape;870;p50"/>
          <p:cNvSpPr/>
          <p:nvPr/>
        </p:nvSpPr>
        <p:spPr>
          <a:xfrm>
            <a:off x="4867964" y="2594060"/>
            <a:ext cx="2605200" cy="510000"/>
          </a:xfrm>
          <a:prstGeom prst="roundRect">
            <a:avLst>
              <a:gd fmla="val 10000" name="adj"/>
            </a:avLst>
          </a:prstGeom>
          <a:noFill/>
          <a:ln cap="flat" cmpd="sng" w="12700">
            <a:solidFill>
              <a:srgbClr val="FFD7B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71" name="Google Shape;871;p50"/>
          <p:cNvSpPr txBox="1"/>
          <p:nvPr/>
        </p:nvSpPr>
        <p:spPr>
          <a:xfrm>
            <a:off x="4888268" y="2608999"/>
            <a:ext cx="2564400" cy="4803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solidFill>
                  <a:srgbClr val="000000"/>
                </a:solidFill>
                <a:latin typeface="Open Sans"/>
                <a:ea typeface="Open Sans"/>
                <a:cs typeface="Open Sans"/>
                <a:sym typeface="Open Sans"/>
              </a:rPr>
              <a:t>Indigenous rights </a:t>
            </a:r>
            <a:br>
              <a:rPr lang="en-ZA" sz="800">
                <a:solidFill>
                  <a:srgbClr val="000000"/>
                </a:solidFill>
                <a:latin typeface="Open Sans"/>
                <a:ea typeface="Open Sans"/>
                <a:cs typeface="Open Sans"/>
                <a:sym typeface="Open Sans"/>
              </a:rPr>
            </a:br>
            <a:r>
              <a:rPr lang="en-ZA" sz="800">
                <a:solidFill>
                  <a:srgbClr val="000000"/>
                </a:solidFill>
                <a:latin typeface="Open Sans"/>
                <a:ea typeface="Open Sans"/>
                <a:cs typeface="Open Sans"/>
                <a:sym typeface="Open Sans"/>
              </a:rPr>
              <a:t>(SDG 2, SDG 4, SDG 10)</a:t>
            </a:r>
            <a:endParaRPr sz="800">
              <a:latin typeface="Open Sans"/>
              <a:ea typeface="Open Sans"/>
              <a:cs typeface="Open Sans"/>
              <a:sym typeface="Open Sans"/>
            </a:endParaRPr>
          </a:p>
        </p:txBody>
      </p:sp>
      <p:sp>
        <p:nvSpPr>
          <p:cNvPr id="872" name="Google Shape;872;p50"/>
          <p:cNvSpPr/>
          <p:nvPr/>
        </p:nvSpPr>
        <p:spPr>
          <a:xfrm>
            <a:off x="4859610" y="3140528"/>
            <a:ext cx="2621700" cy="510000"/>
          </a:xfrm>
          <a:prstGeom prst="roundRect">
            <a:avLst>
              <a:gd fmla="val 10000" name="adj"/>
            </a:avLst>
          </a:prstGeom>
          <a:noFill/>
          <a:ln cap="flat" cmpd="sng" w="12700">
            <a:solidFill>
              <a:srgbClr val="FFD7B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73" name="Google Shape;873;p50"/>
          <p:cNvSpPr txBox="1"/>
          <p:nvPr/>
        </p:nvSpPr>
        <p:spPr>
          <a:xfrm>
            <a:off x="4879914" y="3155467"/>
            <a:ext cx="2580900" cy="4803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solidFill>
                  <a:srgbClr val="000000"/>
                </a:solidFill>
                <a:latin typeface="Open Sans"/>
                <a:ea typeface="Open Sans"/>
                <a:cs typeface="Open Sans"/>
                <a:sym typeface="Open Sans"/>
              </a:rPr>
              <a:t>Resilience to dangerous climatic change and extreme weather events (SDG 13)</a:t>
            </a:r>
            <a:endParaRPr sz="800">
              <a:latin typeface="Open Sans"/>
              <a:ea typeface="Open Sans"/>
              <a:cs typeface="Open Sans"/>
              <a:sym typeface="Open Sans"/>
            </a:endParaRPr>
          </a:p>
        </p:txBody>
      </p:sp>
      <p:sp>
        <p:nvSpPr>
          <p:cNvPr id="874" name="Google Shape;874;p50"/>
          <p:cNvSpPr/>
          <p:nvPr/>
        </p:nvSpPr>
        <p:spPr>
          <a:xfrm>
            <a:off x="4867964" y="3685438"/>
            <a:ext cx="2605200" cy="510000"/>
          </a:xfrm>
          <a:prstGeom prst="roundRect">
            <a:avLst>
              <a:gd fmla="val 10000" name="adj"/>
            </a:avLst>
          </a:prstGeom>
          <a:noFill/>
          <a:ln cap="flat" cmpd="sng" w="12700">
            <a:solidFill>
              <a:srgbClr val="FFD7B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800">
              <a:latin typeface="Open Sans"/>
              <a:ea typeface="Open Sans"/>
              <a:cs typeface="Open Sans"/>
              <a:sym typeface="Open Sans"/>
            </a:endParaRPr>
          </a:p>
        </p:txBody>
      </p:sp>
      <p:sp>
        <p:nvSpPr>
          <p:cNvPr id="875" name="Google Shape;875;p50"/>
          <p:cNvSpPr txBox="1"/>
          <p:nvPr/>
        </p:nvSpPr>
        <p:spPr>
          <a:xfrm>
            <a:off x="4888268" y="3700377"/>
            <a:ext cx="2564400" cy="480300"/>
          </a:xfrm>
          <a:prstGeom prst="rect">
            <a:avLst/>
          </a:prstGeom>
          <a:solidFill>
            <a:srgbClr val="FFF0DA"/>
          </a:solidFill>
          <a:ln>
            <a:noFill/>
          </a:ln>
        </p:spPr>
        <p:txBody>
          <a:bodyPr anchorCtr="0" anchor="ctr" bIns="30475" lIns="40625" spcFirstLastPara="1" rIns="40625" wrap="square" tIns="30475">
            <a:noAutofit/>
          </a:bodyPr>
          <a:lstStyle/>
          <a:p>
            <a:pPr indent="0" lvl="0" marL="0" marR="0" rtl="0" algn="ctr">
              <a:lnSpc>
                <a:spcPct val="90000"/>
              </a:lnSpc>
              <a:spcBef>
                <a:spcPts val="0"/>
              </a:spcBef>
              <a:spcAft>
                <a:spcPts val="0"/>
              </a:spcAft>
              <a:buClr>
                <a:srgbClr val="000000"/>
              </a:buClr>
              <a:buSzPts val="1600"/>
              <a:buFont typeface="Arial"/>
              <a:buNone/>
            </a:pPr>
            <a:r>
              <a:rPr lang="en-ZA" sz="800">
                <a:solidFill>
                  <a:srgbClr val="000000"/>
                </a:solidFill>
                <a:latin typeface="Open Sans"/>
                <a:ea typeface="Open Sans"/>
                <a:cs typeface="Open Sans"/>
                <a:sym typeface="Open Sans"/>
              </a:rPr>
              <a:t>Economic productivity </a:t>
            </a:r>
            <a:br>
              <a:rPr lang="en-ZA" sz="800">
                <a:solidFill>
                  <a:srgbClr val="000000"/>
                </a:solidFill>
                <a:latin typeface="Open Sans"/>
                <a:ea typeface="Open Sans"/>
                <a:cs typeface="Open Sans"/>
                <a:sym typeface="Open Sans"/>
              </a:rPr>
            </a:br>
            <a:r>
              <a:rPr lang="en-ZA" sz="800">
                <a:solidFill>
                  <a:srgbClr val="000000"/>
                </a:solidFill>
                <a:latin typeface="Open Sans"/>
                <a:ea typeface="Open Sans"/>
                <a:cs typeface="Open Sans"/>
                <a:sym typeface="Open Sans"/>
              </a:rPr>
              <a:t>(SDG 8, SDG 2)</a:t>
            </a:r>
            <a:endParaRPr sz="800">
              <a:latin typeface="Open Sans"/>
              <a:ea typeface="Open Sans"/>
              <a:cs typeface="Open Sans"/>
              <a:sym typeface="Open Sans"/>
            </a:endParaRPr>
          </a:p>
        </p:txBody>
      </p:sp>
      <p:sp>
        <p:nvSpPr>
          <p:cNvPr id="876" name="Google Shape;876;p50"/>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877" name="Google Shape;877;p50"/>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878" name="Google Shape;878;p50">
            <a:hlinkClick action="ppaction://hlinksldjump" r:id="rId3"/>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879" name="Google Shape;879;p50">
            <a:hlinkClick action="ppaction://hlinksldjump" r:id="rId4"/>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pic>
        <p:nvPicPr>
          <p:cNvPr id="880" name="Google Shape;880;p50">
            <a:hlinkClick r:id="rId5"/>
          </p:cNvPr>
          <p:cNvPicPr preferRelativeResize="0"/>
          <p:nvPr/>
        </p:nvPicPr>
        <p:blipFill rotWithShape="1">
          <a:blip r:embed="rId6">
            <a:alphaModFix/>
          </a:blip>
          <a:srcRect b="0" l="0" r="0" t="0"/>
          <a:stretch/>
        </p:blipFill>
        <p:spPr>
          <a:xfrm>
            <a:off x="4449750" y="4490050"/>
            <a:ext cx="735000" cy="549600"/>
          </a:xfrm>
          <a:prstGeom prst="roundRect">
            <a:avLst>
              <a:gd fmla="val 16667" name="adj"/>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4"/>
          <p:cNvSpPr txBox="1"/>
          <p:nvPr>
            <p:ph idx="4294967295"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Overview of the Forest Methodology</a:t>
            </a:r>
            <a:endParaRPr/>
          </a:p>
        </p:txBody>
      </p:sp>
      <p:grpSp>
        <p:nvGrpSpPr>
          <p:cNvPr id="166" name="Google Shape;166;p24"/>
          <p:cNvGrpSpPr/>
          <p:nvPr/>
        </p:nvGrpSpPr>
        <p:grpSpPr>
          <a:xfrm>
            <a:off x="2067878" y="998725"/>
            <a:ext cx="5700101" cy="3768068"/>
            <a:chOff x="0" y="-13094"/>
            <a:chExt cx="5981218" cy="4335598"/>
          </a:xfrm>
        </p:grpSpPr>
        <p:sp>
          <p:nvSpPr>
            <p:cNvPr id="167" name="Google Shape;167;p24"/>
            <p:cNvSpPr/>
            <p:nvPr/>
          </p:nvSpPr>
          <p:spPr>
            <a:xfrm>
              <a:off x="0" y="2320370"/>
              <a:ext cx="5943600" cy="1000500"/>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457200" lvl="0" marL="0" marR="0" rtl="0" algn="l">
                <a:lnSpc>
                  <a:spcPct val="113000"/>
                </a:lnSpc>
                <a:spcBef>
                  <a:spcPts val="0"/>
                </a:spcBef>
                <a:spcAft>
                  <a:spcPts val="0"/>
                </a:spcAft>
                <a:buNone/>
              </a:pPr>
              <a:r>
                <a:rPr b="1" i="0" lang="en-ZA" sz="1000" u="none" cap="none" strike="noStrike">
                  <a:solidFill>
                    <a:schemeClr val="dk2"/>
                  </a:solidFill>
                  <a:latin typeface="Open Sans"/>
                  <a:ea typeface="Open Sans"/>
                  <a:cs typeface="Open Sans"/>
                  <a:sym typeface="Open Sans"/>
                </a:rPr>
                <a:t>Assessing impacts</a:t>
              </a:r>
              <a:endParaRPr i="0" sz="1200" u="none" cap="none" strike="noStrike">
                <a:solidFill>
                  <a:schemeClr val="dk2"/>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i="0" lang="en-ZA" sz="1000" u="none" cap="none" strike="noStrike">
                  <a:solidFill>
                    <a:srgbClr val="09294E"/>
                  </a:solidFill>
                  <a:latin typeface="Open Sans"/>
                  <a:ea typeface="Open Sans"/>
                  <a:cs typeface="Open Sans"/>
                  <a:sym typeface="Open Sans"/>
                </a:rPr>
                <a:t>Estimate the baseline scenario and emissions (Chapter 7)</a:t>
              </a:r>
              <a:endParaRPr i="0" sz="1000" u="none" cap="none" strike="noStrike">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i="0" lang="en-ZA" sz="1000" u="none" cap="none" strike="noStrike">
                  <a:solidFill>
                    <a:srgbClr val="09294E"/>
                  </a:solidFill>
                  <a:latin typeface="Open Sans"/>
                  <a:ea typeface="Open Sans"/>
                  <a:cs typeface="Open Sans"/>
                  <a:sym typeface="Open Sans"/>
                </a:rPr>
                <a:t>Estimate the GHG impacts of the policy ex-ante (Chapter 8)</a:t>
              </a:r>
              <a:endParaRPr i="0" sz="1000" u="none" cap="none" strike="noStrike">
                <a:solidFill>
                  <a:srgbClr val="09294E"/>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i="0" lang="en-ZA" sz="1000" u="none" cap="none" strike="noStrike">
                  <a:solidFill>
                    <a:srgbClr val="09294E"/>
                  </a:solidFill>
                  <a:latin typeface="Open Sans"/>
                  <a:ea typeface="Open Sans"/>
                  <a:cs typeface="Open Sans"/>
                  <a:sym typeface="Open Sans"/>
                </a:rPr>
                <a:t>Estimate the GHG impacts of the policy ex-post (Chapter 9)</a:t>
              </a:r>
              <a:endParaRPr i="0" sz="1000" u="none" cap="none" strike="noStrike">
                <a:solidFill>
                  <a:srgbClr val="09294E"/>
                </a:solidFill>
                <a:latin typeface="Open Sans"/>
                <a:ea typeface="Open Sans"/>
                <a:cs typeface="Open Sans"/>
                <a:sym typeface="Open Sans"/>
              </a:endParaRPr>
            </a:p>
          </p:txBody>
        </p:sp>
        <p:sp>
          <p:nvSpPr>
            <p:cNvPr id="168" name="Google Shape;168;p24"/>
            <p:cNvSpPr/>
            <p:nvPr/>
          </p:nvSpPr>
          <p:spPr>
            <a:xfrm>
              <a:off x="37618" y="3406304"/>
              <a:ext cx="5943600" cy="916200"/>
            </a:xfrm>
            <a:prstGeom prst="roundRect">
              <a:avLst>
                <a:gd fmla="val 16667" name="adj"/>
              </a:avLst>
            </a:prstGeom>
            <a:solidFill>
              <a:schemeClr val="lt1"/>
            </a:solidFill>
            <a:ln>
              <a:noFill/>
            </a:ln>
          </p:spPr>
          <p:txBody>
            <a:bodyPr anchorCtr="0" anchor="ctr" bIns="45700" lIns="91425" spcFirstLastPara="1" rIns="91425" wrap="square" tIns="45700">
              <a:noAutofit/>
            </a:bodyPr>
            <a:lstStyle/>
            <a:p>
              <a:pPr indent="457200" lvl="0" marL="0" marR="0" rtl="0" algn="l">
                <a:lnSpc>
                  <a:spcPct val="113000"/>
                </a:lnSpc>
                <a:spcBef>
                  <a:spcPts val="0"/>
                </a:spcBef>
                <a:spcAft>
                  <a:spcPts val="0"/>
                </a:spcAft>
                <a:buNone/>
              </a:pPr>
              <a:r>
                <a:rPr b="1" i="0" lang="en-ZA" sz="1000" u="none" cap="none" strike="noStrike">
                  <a:solidFill>
                    <a:schemeClr val="dk2"/>
                  </a:solidFill>
                  <a:latin typeface="Open Sans"/>
                  <a:ea typeface="Open Sans"/>
                  <a:cs typeface="Open Sans"/>
                  <a:sym typeface="Open Sans"/>
                </a:rPr>
                <a:t>Monitoring and reporting</a:t>
              </a:r>
              <a:endParaRPr i="0" sz="1200" u="none" cap="none" strike="noStrike">
                <a:solidFill>
                  <a:schemeClr val="dk2"/>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i="0" lang="en-ZA" sz="1000" u="none" cap="none" strike="noStrike">
                  <a:solidFill>
                    <a:srgbClr val="09294E"/>
                  </a:solidFill>
                  <a:latin typeface="Open Sans"/>
                  <a:ea typeface="Open Sans"/>
                  <a:cs typeface="Open Sans"/>
                  <a:sym typeface="Open Sans"/>
                </a:rPr>
                <a:t>Understand how to monitor performance of the policy over time (Chapter 10)</a:t>
              </a:r>
              <a:endParaRPr i="0" sz="1200" u="none" cap="none" strike="noStrike">
                <a:solidFill>
                  <a:srgbClr val="000000"/>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i="0" lang="en-ZA" sz="1000" u="none" cap="none" strike="noStrike">
                  <a:solidFill>
                    <a:srgbClr val="09294E"/>
                  </a:solidFill>
                  <a:latin typeface="Open Sans"/>
                  <a:ea typeface="Open Sans"/>
                  <a:cs typeface="Open Sans"/>
                  <a:sym typeface="Open Sans"/>
                </a:rPr>
                <a:t>Understand how to report (Chapter 11)</a:t>
              </a:r>
              <a:endParaRPr i="0" sz="1200" u="none" cap="none" strike="noStrike">
                <a:solidFill>
                  <a:srgbClr val="000000"/>
                </a:solidFill>
                <a:latin typeface="Open Sans"/>
                <a:ea typeface="Open Sans"/>
                <a:cs typeface="Open Sans"/>
                <a:sym typeface="Open Sans"/>
              </a:endParaRPr>
            </a:p>
          </p:txBody>
        </p:sp>
        <p:sp>
          <p:nvSpPr>
            <p:cNvPr id="169" name="Google Shape;169;p24"/>
            <p:cNvSpPr/>
            <p:nvPr/>
          </p:nvSpPr>
          <p:spPr>
            <a:xfrm>
              <a:off x="0" y="1441785"/>
              <a:ext cx="5943600" cy="803700"/>
            </a:xfrm>
            <a:prstGeom prst="roundRect">
              <a:avLst>
                <a:gd fmla="val 16667" name="adj"/>
              </a:avLst>
            </a:prstGeom>
            <a:solidFill>
              <a:schemeClr val="lt1"/>
            </a:solid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457200" lvl="0" marL="0" rtl="0" algn="l">
                <a:lnSpc>
                  <a:spcPct val="113000"/>
                </a:lnSpc>
                <a:spcBef>
                  <a:spcPts val="0"/>
                </a:spcBef>
                <a:spcAft>
                  <a:spcPts val="0"/>
                </a:spcAft>
                <a:buNone/>
              </a:pPr>
              <a:r>
                <a:rPr b="1" lang="en-ZA" sz="1000">
                  <a:solidFill>
                    <a:schemeClr val="dk2"/>
                  </a:solidFill>
                  <a:latin typeface="Open Sans"/>
                  <a:ea typeface="Open Sans"/>
                  <a:cs typeface="Open Sans"/>
                  <a:sym typeface="Open Sans"/>
                </a:rPr>
                <a:t>Defining the assessment </a:t>
              </a:r>
              <a:endParaRPr sz="1000">
                <a:solidFill>
                  <a:schemeClr val="dk2"/>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i="0" lang="en-ZA" sz="1000" u="none" cap="none" strike="noStrike">
                  <a:solidFill>
                    <a:srgbClr val="09294E"/>
                  </a:solidFill>
                  <a:latin typeface="Open Sans"/>
                  <a:ea typeface="Open Sans"/>
                  <a:cs typeface="Open Sans"/>
                  <a:sym typeface="Open Sans"/>
                </a:rPr>
                <a:t>Clearly describe the policy to be assessed (Chapter 5)</a:t>
              </a:r>
              <a:endParaRPr i="0" sz="1200" u="none" cap="none" strike="noStrike">
                <a:solidFill>
                  <a:srgbClr val="000000"/>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i="0" lang="en-ZA" sz="1000" u="none" cap="none" strike="noStrike">
                  <a:solidFill>
                    <a:srgbClr val="09294E"/>
                  </a:solidFill>
                  <a:latin typeface="Open Sans"/>
                  <a:ea typeface="Open Sans"/>
                  <a:cs typeface="Open Sans"/>
                  <a:sym typeface="Open Sans"/>
                </a:rPr>
                <a:t>Identify the GHG impacts (Chapter 6)</a:t>
              </a:r>
              <a:endParaRPr>
                <a:latin typeface="Open Sans"/>
                <a:ea typeface="Open Sans"/>
                <a:cs typeface="Open Sans"/>
                <a:sym typeface="Open Sans"/>
              </a:endParaRPr>
            </a:p>
          </p:txBody>
        </p:sp>
        <p:sp>
          <p:nvSpPr>
            <p:cNvPr id="170" name="Google Shape;170;p24"/>
            <p:cNvSpPr/>
            <p:nvPr/>
          </p:nvSpPr>
          <p:spPr>
            <a:xfrm>
              <a:off x="28115" y="-13094"/>
              <a:ext cx="5943600" cy="1394100"/>
            </a:xfrm>
            <a:prstGeom prst="roundRect">
              <a:avLst>
                <a:gd fmla="val 10587" name="adj"/>
              </a:avLst>
            </a:prstGeom>
            <a:solidFill>
              <a:schemeClr val="lt1"/>
            </a:solidFill>
            <a:ln>
              <a:noFill/>
            </a:ln>
          </p:spPr>
          <p:txBody>
            <a:bodyPr anchorCtr="0" anchor="ctr" bIns="45700" lIns="91425" spcFirstLastPara="1" rIns="91425" wrap="square" tIns="45700">
              <a:noAutofit/>
            </a:bodyPr>
            <a:lstStyle/>
            <a:p>
              <a:pPr indent="457200" lvl="0" marL="0" rtl="0" algn="l">
                <a:lnSpc>
                  <a:spcPct val="113000"/>
                </a:lnSpc>
                <a:spcBef>
                  <a:spcPts val="0"/>
                </a:spcBef>
                <a:spcAft>
                  <a:spcPts val="0"/>
                </a:spcAft>
                <a:buNone/>
              </a:pPr>
              <a:r>
                <a:rPr b="1" lang="en-ZA" sz="1000">
                  <a:solidFill>
                    <a:schemeClr val="dk2"/>
                  </a:solidFill>
                  <a:latin typeface="Open Sans"/>
                  <a:ea typeface="Open Sans"/>
                  <a:cs typeface="Open Sans"/>
                  <a:sym typeface="Open Sans"/>
                </a:rPr>
                <a:t>Introduction, objectives, key steps and overview of forest policies</a:t>
              </a:r>
              <a:endParaRPr sz="1000">
                <a:solidFill>
                  <a:schemeClr val="dk2"/>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i="0" lang="en-ZA" sz="1000" u="none" cap="none" strike="noStrike">
                  <a:solidFill>
                    <a:srgbClr val="09294E"/>
                  </a:solidFill>
                  <a:latin typeface="Open Sans"/>
                  <a:ea typeface="Open Sans"/>
                  <a:cs typeface="Open Sans"/>
                  <a:sym typeface="Open Sans"/>
                </a:rPr>
                <a:t>Understand purpose and applicability of the methodology (Chapter 1)</a:t>
              </a:r>
              <a:endParaRPr i="0" sz="1200" u="none" cap="none" strike="noStrike">
                <a:solidFill>
                  <a:srgbClr val="000000"/>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i="0" lang="en-ZA" sz="1000" u="none" cap="none" strike="noStrike">
                  <a:solidFill>
                    <a:srgbClr val="09294E"/>
                  </a:solidFill>
                  <a:latin typeface="Open Sans"/>
                  <a:ea typeface="Open Sans"/>
                  <a:cs typeface="Open Sans"/>
                  <a:sym typeface="Open Sans"/>
                </a:rPr>
                <a:t>Determine the objectives of estimating GHG impacts (Chapter 2)</a:t>
              </a:r>
              <a:endParaRPr i="0" sz="1200" u="none" cap="none" strike="noStrike">
                <a:solidFill>
                  <a:srgbClr val="000000"/>
                </a:solidFill>
                <a:latin typeface="Open Sans"/>
                <a:ea typeface="Open Sans"/>
                <a:cs typeface="Open Sans"/>
                <a:sym typeface="Open Sans"/>
              </a:endParaRPr>
            </a:p>
            <a:p>
              <a:pPr indent="457200" lvl="0" marL="0" marR="0" rtl="0" algn="l">
                <a:lnSpc>
                  <a:spcPct val="113000"/>
                </a:lnSpc>
                <a:spcBef>
                  <a:spcPts val="400"/>
                </a:spcBef>
                <a:spcAft>
                  <a:spcPts val="0"/>
                </a:spcAft>
                <a:buNone/>
              </a:pPr>
              <a:r>
                <a:rPr i="0" lang="en-ZA" sz="1000" u="none" cap="none" strike="noStrike">
                  <a:solidFill>
                    <a:srgbClr val="09294E"/>
                  </a:solidFill>
                  <a:latin typeface="Open Sans"/>
                  <a:ea typeface="Open Sans"/>
                  <a:cs typeface="Open Sans"/>
                  <a:sym typeface="Open Sans"/>
                </a:rPr>
                <a:t>Understand forest policies (Chapter 3)</a:t>
              </a:r>
              <a:endParaRPr>
                <a:latin typeface="Open Sans"/>
                <a:ea typeface="Open Sans"/>
                <a:cs typeface="Open Sans"/>
                <a:sym typeface="Open Sans"/>
              </a:endParaRPr>
            </a:p>
            <a:p>
              <a:pPr indent="457200" lvl="0" marL="0" marR="0" rtl="0" algn="l">
                <a:lnSpc>
                  <a:spcPct val="113000"/>
                </a:lnSpc>
                <a:spcBef>
                  <a:spcPts val="400"/>
                </a:spcBef>
                <a:spcAft>
                  <a:spcPts val="0"/>
                </a:spcAft>
                <a:buNone/>
              </a:pPr>
              <a:r>
                <a:rPr i="0" lang="en-ZA" sz="1000" u="none" cap="none" strike="noStrike">
                  <a:solidFill>
                    <a:srgbClr val="09294E"/>
                  </a:solidFill>
                  <a:latin typeface="Open Sans"/>
                  <a:ea typeface="Open Sans"/>
                  <a:cs typeface="Open Sans"/>
                  <a:sym typeface="Open Sans"/>
                </a:rPr>
                <a:t>Understand how to use the methodology guidance (Chapter 4)</a:t>
              </a:r>
              <a:endParaRPr i="0" sz="1200" u="none" cap="none" strike="noStrike">
                <a:solidFill>
                  <a:srgbClr val="000000"/>
                </a:solidFill>
                <a:latin typeface="Open Sans"/>
                <a:ea typeface="Open Sans"/>
                <a:cs typeface="Open Sans"/>
                <a:sym typeface="Open Sans"/>
              </a:endParaRPr>
            </a:p>
          </p:txBody>
        </p:sp>
        <p:sp>
          <p:nvSpPr>
            <p:cNvPr id="171" name="Google Shape;171;p24"/>
            <p:cNvSpPr/>
            <p:nvPr/>
          </p:nvSpPr>
          <p:spPr>
            <a:xfrm rot="5400000">
              <a:off x="2859021" y="2152171"/>
              <a:ext cx="225600" cy="195900"/>
            </a:xfrm>
            <a:prstGeom prst="rightArrow">
              <a:avLst>
                <a:gd fmla="val 50000" name="adj1"/>
                <a:gd fmla="val 50000" name="adj2"/>
              </a:avLst>
            </a:pr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72" name="Google Shape;172;p24"/>
            <p:cNvSpPr/>
            <p:nvPr/>
          </p:nvSpPr>
          <p:spPr>
            <a:xfrm rot="5400000">
              <a:off x="2859021" y="3309816"/>
              <a:ext cx="225600" cy="195900"/>
            </a:xfrm>
            <a:prstGeom prst="rightArrow">
              <a:avLst>
                <a:gd fmla="val 50000" name="adj1"/>
                <a:gd fmla="val 50000" name="adj2"/>
              </a:avLst>
            </a:pr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173" name="Google Shape;173;p24"/>
            <p:cNvSpPr/>
            <p:nvPr/>
          </p:nvSpPr>
          <p:spPr>
            <a:xfrm rot="5400000">
              <a:off x="2859021" y="1300162"/>
              <a:ext cx="225600" cy="195900"/>
            </a:xfrm>
            <a:prstGeom prst="rightArrow">
              <a:avLst>
                <a:gd fmla="val 50000" name="adj1"/>
                <a:gd fmla="val 50000" name="adj2"/>
              </a:avLst>
            </a:pr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grpSp>
      <p:sp>
        <p:nvSpPr>
          <p:cNvPr id="174" name="Google Shape;174;p24"/>
          <p:cNvSpPr/>
          <p:nvPr/>
        </p:nvSpPr>
        <p:spPr>
          <a:xfrm>
            <a:off x="1376025" y="1009200"/>
            <a:ext cx="892800" cy="892800"/>
          </a:xfrm>
          <a:prstGeom prst="ellipse">
            <a:avLst/>
          </a:prstGeom>
          <a:solidFill>
            <a:schemeClr val="accent3"/>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1</a:t>
            </a:r>
            <a:endParaRPr sz="1500">
              <a:latin typeface="Open Sans"/>
              <a:ea typeface="Open Sans"/>
              <a:cs typeface="Open Sans"/>
              <a:sym typeface="Open Sans"/>
            </a:endParaRPr>
          </a:p>
        </p:txBody>
      </p:sp>
      <p:sp>
        <p:nvSpPr>
          <p:cNvPr id="175" name="Google Shape;175;p24"/>
          <p:cNvSpPr/>
          <p:nvPr/>
        </p:nvSpPr>
        <p:spPr>
          <a:xfrm>
            <a:off x="1376025" y="1972062"/>
            <a:ext cx="892800" cy="892800"/>
          </a:xfrm>
          <a:prstGeom prst="ellipse">
            <a:avLst/>
          </a:prstGeom>
          <a:solidFill>
            <a:schemeClr val="accent3"/>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2</a:t>
            </a:r>
            <a:endParaRPr sz="1500">
              <a:latin typeface="Open Sans"/>
              <a:ea typeface="Open Sans"/>
              <a:cs typeface="Open Sans"/>
              <a:sym typeface="Open Sans"/>
            </a:endParaRPr>
          </a:p>
        </p:txBody>
      </p:sp>
      <p:sp>
        <p:nvSpPr>
          <p:cNvPr id="176" name="Google Shape;176;p24"/>
          <p:cNvSpPr/>
          <p:nvPr/>
        </p:nvSpPr>
        <p:spPr>
          <a:xfrm>
            <a:off x="1376025" y="2941002"/>
            <a:ext cx="892800" cy="892800"/>
          </a:xfrm>
          <a:prstGeom prst="ellipse">
            <a:avLst/>
          </a:prstGeom>
          <a:solidFill>
            <a:schemeClr val="accent3"/>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3</a:t>
            </a:r>
            <a:endParaRPr sz="1500">
              <a:latin typeface="Open Sans"/>
              <a:ea typeface="Open Sans"/>
              <a:cs typeface="Open Sans"/>
              <a:sym typeface="Open Sans"/>
            </a:endParaRPr>
          </a:p>
        </p:txBody>
      </p:sp>
      <p:sp>
        <p:nvSpPr>
          <p:cNvPr id="177" name="Google Shape;177;p24"/>
          <p:cNvSpPr/>
          <p:nvPr/>
        </p:nvSpPr>
        <p:spPr>
          <a:xfrm>
            <a:off x="1376025" y="3910044"/>
            <a:ext cx="892800" cy="892800"/>
          </a:xfrm>
          <a:prstGeom prst="ellipse">
            <a:avLst/>
          </a:prstGeom>
          <a:solidFill>
            <a:schemeClr val="accent3"/>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4</a:t>
            </a:r>
            <a:endParaRPr sz="1500">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5" name="Shape 885"/>
        <p:cNvGrpSpPr/>
        <p:nvPr/>
      </p:nvGrpSpPr>
      <p:grpSpPr>
        <a:xfrm>
          <a:off x="0" y="0"/>
          <a:ext cx="0" cy="0"/>
          <a:chOff x="0" y="0"/>
          <a:chExt cx="0" cy="0"/>
        </a:xfrm>
      </p:grpSpPr>
      <p:sp>
        <p:nvSpPr>
          <p:cNvPr id="886" name="Google Shape;886;p51"/>
          <p:cNvSpPr txBox="1"/>
          <p:nvPr/>
        </p:nvSpPr>
        <p:spPr>
          <a:xfrm>
            <a:off x="311700" y="216425"/>
            <a:ext cx="8520600" cy="5727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ZA" sz="2800">
                <a:solidFill>
                  <a:srgbClr val="9D97F0"/>
                </a:solidFill>
                <a:latin typeface="Open Sans"/>
                <a:ea typeface="Open Sans"/>
                <a:cs typeface="Open Sans"/>
                <a:sym typeface="Open Sans"/>
              </a:rPr>
              <a:t>Part II: Analysis map</a:t>
            </a:r>
            <a:endParaRPr b="1" sz="2800">
              <a:solidFill>
                <a:srgbClr val="9D97F0"/>
              </a:solidFill>
              <a:latin typeface="Open Sans"/>
              <a:ea typeface="Open Sans"/>
              <a:cs typeface="Open Sans"/>
              <a:sym typeface="Open Sans"/>
            </a:endParaRPr>
          </a:p>
        </p:txBody>
      </p:sp>
      <p:sp>
        <p:nvSpPr>
          <p:cNvPr id="887" name="Google Shape;887;p51"/>
          <p:cNvSpPr txBox="1"/>
          <p:nvPr/>
        </p:nvSpPr>
        <p:spPr>
          <a:xfrm>
            <a:off x="311700" y="757500"/>
            <a:ext cx="6735600" cy="750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1800">
                <a:solidFill>
                  <a:srgbClr val="000A3A"/>
                </a:solidFill>
                <a:latin typeface="Open Sans"/>
                <a:ea typeface="Open Sans"/>
                <a:cs typeface="Open Sans"/>
                <a:sym typeface="Open Sans"/>
              </a:rPr>
              <a:t>Part II: Defining the assessment </a:t>
            </a:r>
            <a:endParaRPr sz="1800">
              <a:solidFill>
                <a:srgbClr val="000A3A"/>
              </a:solidFill>
              <a:latin typeface="Open Sans"/>
              <a:ea typeface="Open Sans"/>
              <a:cs typeface="Open Sans"/>
              <a:sym typeface="Open Sans"/>
            </a:endParaRPr>
          </a:p>
        </p:txBody>
      </p:sp>
      <p:sp>
        <p:nvSpPr>
          <p:cNvPr id="888" name="Google Shape;888;p51"/>
          <p:cNvSpPr/>
          <p:nvPr/>
        </p:nvSpPr>
        <p:spPr>
          <a:xfrm>
            <a:off x="364650" y="1369900"/>
            <a:ext cx="3489000" cy="3650700"/>
          </a:xfrm>
          <a:prstGeom prst="rect">
            <a:avLst/>
          </a:prstGeom>
          <a:solidFill>
            <a:srgbClr val="9D97F0"/>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9" name="Google Shape;889;p51"/>
          <p:cNvSpPr/>
          <p:nvPr/>
        </p:nvSpPr>
        <p:spPr>
          <a:xfrm>
            <a:off x="3991975" y="1369900"/>
            <a:ext cx="4787400" cy="3650700"/>
          </a:xfrm>
          <a:prstGeom prst="rect">
            <a:avLst/>
          </a:prstGeom>
          <a:solidFill>
            <a:srgbClr val="9D97F0"/>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0" name="Google Shape;890;p51"/>
          <p:cNvSpPr txBox="1"/>
          <p:nvPr/>
        </p:nvSpPr>
        <p:spPr>
          <a:xfrm>
            <a:off x="448750" y="1508100"/>
            <a:ext cx="25914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5</a:t>
            </a:r>
            <a:r>
              <a:rPr lang="en-ZA" sz="1200">
                <a:solidFill>
                  <a:srgbClr val="FFFFFF"/>
                </a:solidFill>
                <a:latin typeface="Open Sans"/>
                <a:ea typeface="Open Sans"/>
                <a:cs typeface="Open Sans"/>
                <a:sym typeface="Open Sans"/>
              </a:rPr>
              <a:t>: Describing the policy </a:t>
            </a:r>
            <a:endParaRPr sz="1200">
              <a:solidFill>
                <a:srgbClr val="FFFFFF"/>
              </a:solidFill>
              <a:latin typeface="Open Sans"/>
              <a:ea typeface="Open Sans"/>
              <a:cs typeface="Open Sans"/>
              <a:sym typeface="Open Sans"/>
            </a:endParaRPr>
          </a:p>
        </p:txBody>
      </p:sp>
      <p:sp>
        <p:nvSpPr>
          <p:cNvPr id="891" name="Google Shape;891;p51"/>
          <p:cNvSpPr txBox="1"/>
          <p:nvPr/>
        </p:nvSpPr>
        <p:spPr>
          <a:xfrm>
            <a:off x="4037550" y="1508100"/>
            <a:ext cx="40203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6</a:t>
            </a:r>
            <a:r>
              <a:rPr lang="en-ZA" sz="1200">
                <a:solidFill>
                  <a:srgbClr val="FFFFFF"/>
                </a:solidFill>
                <a:latin typeface="Open Sans"/>
                <a:ea typeface="Open Sans"/>
                <a:cs typeface="Open Sans"/>
                <a:sym typeface="Open Sans"/>
              </a:rPr>
              <a:t>: Identifying the impacts</a:t>
            </a:r>
            <a:endParaRPr sz="1200">
              <a:solidFill>
                <a:srgbClr val="FFFFFF"/>
              </a:solidFill>
              <a:latin typeface="Open Sans"/>
              <a:ea typeface="Open Sans"/>
              <a:cs typeface="Open Sans"/>
              <a:sym typeface="Open Sans"/>
            </a:endParaRPr>
          </a:p>
        </p:txBody>
      </p:sp>
      <p:sp>
        <p:nvSpPr>
          <p:cNvPr id="892" name="Google Shape;892;p51"/>
          <p:cNvSpPr/>
          <p:nvPr/>
        </p:nvSpPr>
        <p:spPr>
          <a:xfrm>
            <a:off x="517050" y="1966275"/>
            <a:ext cx="9933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3" name="Google Shape;893;p51"/>
          <p:cNvSpPr/>
          <p:nvPr/>
        </p:nvSpPr>
        <p:spPr>
          <a:xfrm>
            <a:off x="1604300" y="1966275"/>
            <a:ext cx="9933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4" name="Google Shape;894;p51"/>
          <p:cNvSpPr/>
          <p:nvPr/>
        </p:nvSpPr>
        <p:spPr>
          <a:xfrm>
            <a:off x="2691525" y="1966275"/>
            <a:ext cx="9933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5" name="Google Shape;895;p51"/>
          <p:cNvSpPr/>
          <p:nvPr/>
        </p:nvSpPr>
        <p:spPr>
          <a:xfrm>
            <a:off x="4234913"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6" name="Google Shape;896;p51"/>
          <p:cNvSpPr/>
          <p:nvPr/>
        </p:nvSpPr>
        <p:spPr>
          <a:xfrm>
            <a:off x="5350025"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7" name="Google Shape;897;p51"/>
          <p:cNvSpPr/>
          <p:nvPr/>
        </p:nvSpPr>
        <p:spPr>
          <a:xfrm>
            <a:off x="6464800"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8" name="Google Shape;898;p51"/>
          <p:cNvSpPr/>
          <p:nvPr/>
        </p:nvSpPr>
        <p:spPr>
          <a:xfrm>
            <a:off x="7579574" y="1966275"/>
            <a:ext cx="1018200" cy="2946900"/>
          </a:xfrm>
          <a:prstGeom prst="rect">
            <a:avLst/>
          </a:prstGeom>
          <a:solidFill>
            <a:srgbClr val="E4DEFF"/>
          </a:solidFill>
          <a:ln cap="flat" cmpd="sng" w="9525">
            <a:solidFill>
              <a:srgbClr val="FAFAF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9" name="Google Shape;899;p51"/>
          <p:cNvSpPr txBox="1"/>
          <p:nvPr/>
        </p:nvSpPr>
        <p:spPr>
          <a:xfrm>
            <a:off x="575550" y="2059675"/>
            <a:ext cx="934800" cy="444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Describe the policy</a:t>
            </a:r>
            <a:endParaRPr sz="800">
              <a:solidFill>
                <a:srgbClr val="000A3A"/>
              </a:solidFill>
              <a:latin typeface="Open Sans"/>
              <a:ea typeface="Open Sans"/>
              <a:cs typeface="Open Sans"/>
              <a:sym typeface="Open Sans"/>
            </a:endParaRPr>
          </a:p>
        </p:txBody>
      </p:sp>
      <p:sp>
        <p:nvSpPr>
          <p:cNvPr id="900" name="Google Shape;900;p51"/>
          <p:cNvSpPr txBox="1"/>
          <p:nvPr/>
        </p:nvSpPr>
        <p:spPr>
          <a:xfrm>
            <a:off x="1604300" y="2071719"/>
            <a:ext cx="993300" cy="1299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Decide whether to assess individual policy or package of policies</a:t>
            </a:r>
            <a:endParaRPr sz="800">
              <a:solidFill>
                <a:srgbClr val="000A3A"/>
              </a:solidFill>
              <a:latin typeface="Open Sans"/>
              <a:ea typeface="Open Sans"/>
              <a:cs typeface="Open Sans"/>
              <a:sym typeface="Open Sans"/>
            </a:endParaRPr>
          </a:p>
        </p:txBody>
      </p:sp>
      <p:sp>
        <p:nvSpPr>
          <p:cNvPr id="901" name="Google Shape;901;p51"/>
          <p:cNvSpPr txBox="1"/>
          <p:nvPr/>
        </p:nvSpPr>
        <p:spPr>
          <a:xfrm>
            <a:off x="2680200"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Choose ex-ante or ex-post assessment</a:t>
            </a:r>
            <a:endParaRPr sz="800">
              <a:solidFill>
                <a:srgbClr val="000A3A"/>
              </a:solidFill>
              <a:latin typeface="Open Sans"/>
              <a:ea typeface="Open Sans"/>
              <a:cs typeface="Open Sans"/>
              <a:sym typeface="Open Sans"/>
            </a:endParaRPr>
          </a:p>
        </p:txBody>
      </p:sp>
      <p:sp>
        <p:nvSpPr>
          <p:cNvPr id="902" name="Google Shape;902;p51"/>
          <p:cNvSpPr txBox="1"/>
          <p:nvPr/>
        </p:nvSpPr>
        <p:spPr>
          <a:xfrm>
            <a:off x="1650825" y="3438775"/>
            <a:ext cx="888900" cy="572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Characterize the type and degree of interaction between the policies</a:t>
            </a:r>
            <a:endParaRPr sz="550">
              <a:solidFill>
                <a:srgbClr val="000A3A"/>
              </a:solidFill>
              <a:latin typeface="Open Sans"/>
              <a:ea typeface="Open Sans"/>
              <a:cs typeface="Open Sans"/>
              <a:sym typeface="Open Sans"/>
            </a:endParaRPr>
          </a:p>
        </p:txBody>
      </p:sp>
      <p:sp>
        <p:nvSpPr>
          <p:cNvPr id="903" name="Google Shape;903;p51"/>
          <p:cNvSpPr txBox="1"/>
          <p:nvPr/>
        </p:nvSpPr>
        <p:spPr>
          <a:xfrm>
            <a:off x="1650200" y="4142750"/>
            <a:ext cx="888900" cy="6453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Apply criteria to determine whether to assess an individual policy or a package of policies</a:t>
            </a:r>
            <a:endParaRPr sz="550">
              <a:solidFill>
                <a:srgbClr val="000A3A"/>
              </a:solidFill>
              <a:latin typeface="Open Sans"/>
              <a:ea typeface="Open Sans"/>
              <a:cs typeface="Open Sans"/>
              <a:sym typeface="Open Sans"/>
            </a:endParaRPr>
          </a:p>
        </p:txBody>
      </p:sp>
      <p:sp>
        <p:nvSpPr>
          <p:cNvPr id="904" name="Google Shape;904;p51"/>
          <p:cNvSpPr txBox="1"/>
          <p:nvPr/>
        </p:nvSpPr>
        <p:spPr>
          <a:xfrm>
            <a:off x="4260150"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Identify the impacts</a:t>
            </a:r>
            <a:endParaRPr sz="800">
              <a:solidFill>
                <a:srgbClr val="000A3A"/>
              </a:solidFill>
              <a:latin typeface="Open Sans"/>
              <a:ea typeface="Open Sans"/>
              <a:cs typeface="Open Sans"/>
              <a:sym typeface="Open Sans"/>
            </a:endParaRPr>
          </a:p>
        </p:txBody>
      </p:sp>
      <p:sp>
        <p:nvSpPr>
          <p:cNvPr id="905" name="Google Shape;905;p51"/>
          <p:cNvSpPr txBox="1"/>
          <p:nvPr/>
        </p:nvSpPr>
        <p:spPr>
          <a:xfrm>
            <a:off x="536247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Define the assessment boundary</a:t>
            </a:r>
            <a:endParaRPr sz="800">
              <a:solidFill>
                <a:srgbClr val="000A3A"/>
              </a:solidFill>
              <a:latin typeface="Open Sans"/>
              <a:ea typeface="Open Sans"/>
              <a:cs typeface="Open Sans"/>
              <a:sym typeface="Open Sans"/>
            </a:endParaRPr>
          </a:p>
        </p:txBody>
      </p:sp>
      <p:sp>
        <p:nvSpPr>
          <p:cNvPr id="906" name="Google Shape;906;p51"/>
          <p:cNvSpPr txBox="1"/>
          <p:nvPr/>
        </p:nvSpPr>
        <p:spPr>
          <a:xfrm>
            <a:off x="647102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Define the assessment period</a:t>
            </a:r>
            <a:endParaRPr sz="800">
              <a:solidFill>
                <a:srgbClr val="000A3A"/>
              </a:solidFill>
              <a:latin typeface="Open Sans"/>
              <a:ea typeface="Open Sans"/>
              <a:cs typeface="Open Sans"/>
              <a:sym typeface="Open Sans"/>
            </a:endParaRPr>
          </a:p>
        </p:txBody>
      </p:sp>
      <p:sp>
        <p:nvSpPr>
          <p:cNvPr id="907" name="Google Shape;907;p51"/>
          <p:cNvSpPr txBox="1"/>
          <p:nvPr/>
        </p:nvSpPr>
        <p:spPr>
          <a:xfrm>
            <a:off x="757957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rgbClr val="000A3A"/>
                </a:solidFill>
                <a:latin typeface="Open Sans"/>
                <a:ea typeface="Open Sans"/>
                <a:cs typeface="Open Sans"/>
                <a:sym typeface="Open Sans"/>
              </a:rPr>
              <a:t>Identify SD impacts</a:t>
            </a:r>
            <a:endParaRPr sz="800">
              <a:solidFill>
                <a:srgbClr val="000A3A"/>
              </a:solidFill>
              <a:latin typeface="Open Sans"/>
              <a:ea typeface="Open Sans"/>
              <a:cs typeface="Open Sans"/>
              <a:sym typeface="Open Sans"/>
            </a:endParaRPr>
          </a:p>
        </p:txBody>
      </p:sp>
      <p:sp>
        <p:nvSpPr>
          <p:cNvPr id="908" name="Google Shape;908;p51"/>
          <p:cNvSpPr txBox="1"/>
          <p:nvPr/>
        </p:nvSpPr>
        <p:spPr>
          <a:xfrm>
            <a:off x="5415000" y="26648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Assess the likelihood that each GHG impact will occur</a:t>
            </a:r>
            <a:endParaRPr sz="550">
              <a:solidFill>
                <a:srgbClr val="000A3A"/>
              </a:solidFill>
              <a:latin typeface="Open Sans"/>
              <a:ea typeface="Open Sans"/>
              <a:cs typeface="Open Sans"/>
              <a:sym typeface="Open Sans"/>
            </a:endParaRPr>
          </a:p>
        </p:txBody>
      </p:sp>
      <p:sp>
        <p:nvSpPr>
          <p:cNvPr id="909" name="Google Shape;909;p51"/>
          <p:cNvSpPr txBox="1"/>
          <p:nvPr/>
        </p:nvSpPr>
        <p:spPr>
          <a:xfrm>
            <a:off x="5415000" y="33506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Assess the expected magnitude of each GHG impact</a:t>
            </a:r>
            <a:endParaRPr sz="550">
              <a:solidFill>
                <a:srgbClr val="000A3A"/>
              </a:solidFill>
              <a:latin typeface="Open Sans"/>
              <a:ea typeface="Open Sans"/>
              <a:cs typeface="Open Sans"/>
              <a:sym typeface="Open Sans"/>
            </a:endParaRPr>
          </a:p>
        </p:txBody>
      </p:sp>
      <p:sp>
        <p:nvSpPr>
          <p:cNvPr id="910" name="Google Shape;910;p51"/>
          <p:cNvSpPr txBox="1"/>
          <p:nvPr/>
        </p:nvSpPr>
        <p:spPr>
          <a:xfrm>
            <a:off x="5415000" y="39602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Determine the significance of each GHG impact</a:t>
            </a:r>
            <a:endParaRPr sz="550">
              <a:solidFill>
                <a:srgbClr val="000A3A"/>
              </a:solidFill>
              <a:latin typeface="Open Sans"/>
              <a:ea typeface="Open Sans"/>
              <a:cs typeface="Open Sans"/>
              <a:sym typeface="Open Sans"/>
            </a:endParaRPr>
          </a:p>
        </p:txBody>
      </p:sp>
      <p:sp>
        <p:nvSpPr>
          <p:cNvPr id="911" name="Google Shape;911;p51"/>
          <p:cNvSpPr txBox="1"/>
          <p:nvPr/>
        </p:nvSpPr>
        <p:spPr>
          <a:xfrm>
            <a:off x="4299900" y="2512400"/>
            <a:ext cx="888900" cy="2793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stakeholders</a:t>
            </a:r>
            <a:endParaRPr sz="550">
              <a:solidFill>
                <a:srgbClr val="000A3A"/>
              </a:solidFill>
              <a:latin typeface="Open Sans"/>
              <a:ea typeface="Open Sans"/>
              <a:cs typeface="Open Sans"/>
              <a:sym typeface="Open Sans"/>
            </a:endParaRPr>
          </a:p>
        </p:txBody>
      </p:sp>
      <p:sp>
        <p:nvSpPr>
          <p:cNvPr id="912" name="Google Shape;912;p51"/>
          <p:cNvSpPr txBox="1"/>
          <p:nvPr/>
        </p:nvSpPr>
        <p:spPr>
          <a:xfrm>
            <a:off x="4299900" y="2893400"/>
            <a:ext cx="888900" cy="4440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inputs and administrative activities</a:t>
            </a:r>
            <a:endParaRPr sz="550">
              <a:solidFill>
                <a:srgbClr val="000A3A"/>
              </a:solidFill>
              <a:latin typeface="Open Sans"/>
              <a:ea typeface="Open Sans"/>
              <a:cs typeface="Open Sans"/>
              <a:sym typeface="Open Sans"/>
            </a:endParaRPr>
          </a:p>
        </p:txBody>
      </p:sp>
      <p:sp>
        <p:nvSpPr>
          <p:cNvPr id="913" name="Google Shape;913;p51"/>
          <p:cNvSpPr txBox="1"/>
          <p:nvPr/>
        </p:nvSpPr>
        <p:spPr>
          <a:xfrm>
            <a:off x="4299900" y="34268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and describe intermediate effects</a:t>
            </a:r>
            <a:endParaRPr sz="550">
              <a:solidFill>
                <a:srgbClr val="000A3A"/>
              </a:solidFill>
              <a:latin typeface="Open Sans"/>
              <a:ea typeface="Open Sans"/>
              <a:cs typeface="Open Sans"/>
              <a:sym typeface="Open Sans"/>
            </a:endParaRPr>
          </a:p>
        </p:txBody>
      </p:sp>
      <p:sp>
        <p:nvSpPr>
          <p:cNvPr id="914" name="Google Shape;914;p51"/>
          <p:cNvSpPr txBox="1"/>
          <p:nvPr/>
        </p:nvSpPr>
        <p:spPr>
          <a:xfrm>
            <a:off x="4299900" y="38840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Identify potential GHG impacts</a:t>
            </a:r>
            <a:endParaRPr sz="550">
              <a:solidFill>
                <a:srgbClr val="000A3A"/>
              </a:solidFill>
              <a:latin typeface="Open Sans"/>
              <a:ea typeface="Open Sans"/>
              <a:cs typeface="Open Sans"/>
              <a:sym typeface="Open Sans"/>
            </a:endParaRPr>
          </a:p>
        </p:txBody>
      </p:sp>
      <p:sp>
        <p:nvSpPr>
          <p:cNvPr id="915" name="Google Shape;915;p51"/>
          <p:cNvSpPr txBox="1"/>
          <p:nvPr/>
        </p:nvSpPr>
        <p:spPr>
          <a:xfrm>
            <a:off x="4299900" y="4341200"/>
            <a:ext cx="888900" cy="350700"/>
          </a:xfrm>
          <a:prstGeom prst="rect">
            <a:avLst/>
          </a:prstGeom>
          <a:solidFill>
            <a:srgbClr val="FFF0DA"/>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rgbClr val="000A3A"/>
                </a:solidFill>
                <a:latin typeface="Open Sans"/>
                <a:ea typeface="Open Sans"/>
                <a:cs typeface="Open Sans"/>
                <a:sym typeface="Open Sans"/>
              </a:rPr>
              <a:t>Develop a causal chain</a:t>
            </a:r>
            <a:endParaRPr sz="550">
              <a:solidFill>
                <a:srgbClr val="000A3A"/>
              </a:solidFill>
              <a:latin typeface="Open Sans"/>
              <a:ea typeface="Open Sans"/>
              <a:cs typeface="Open Sans"/>
              <a:sym typeface="Open Sans"/>
            </a:endParaRPr>
          </a:p>
        </p:txBody>
      </p:sp>
      <p:sp>
        <p:nvSpPr>
          <p:cNvPr id="916" name="Google Shape;916;p51"/>
          <p:cNvSpPr/>
          <p:nvPr/>
        </p:nvSpPr>
        <p:spPr>
          <a:xfrm>
            <a:off x="1449170" y="30463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917" name="Google Shape;917;p51"/>
          <p:cNvSpPr/>
          <p:nvPr/>
        </p:nvSpPr>
        <p:spPr>
          <a:xfrm>
            <a:off x="2515970" y="30463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918" name="Google Shape;918;p51"/>
          <p:cNvSpPr/>
          <p:nvPr/>
        </p:nvSpPr>
        <p:spPr>
          <a:xfrm>
            <a:off x="3582770" y="19795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919" name="Google Shape;919;p51"/>
          <p:cNvSpPr/>
          <p:nvPr/>
        </p:nvSpPr>
        <p:spPr>
          <a:xfrm>
            <a:off x="5182970" y="2131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920" name="Google Shape;920;p51"/>
          <p:cNvSpPr/>
          <p:nvPr/>
        </p:nvSpPr>
        <p:spPr>
          <a:xfrm>
            <a:off x="6249770" y="2131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921" name="Google Shape;921;p51"/>
          <p:cNvSpPr/>
          <p:nvPr/>
        </p:nvSpPr>
        <p:spPr>
          <a:xfrm>
            <a:off x="7392770" y="2131970"/>
            <a:ext cx="196200" cy="186600"/>
          </a:xfrm>
          <a:prstGeom prst="rightArrow">
            <a:avLst>
              <a:gd fmla="val 50000" name="adj1"/>
              <a:gd fmla="val 50000" name="adj2"/>
            </a:avLst>
          </a:prstGeom>
          <a:solidFill>
            <a:srgbClr val="FF8E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cxnSp>
        <p:nvCxnSpPr>
          <p:cNvPr id="922" name="Google Shape;922;p51"/>
          <p:cNvCxnSpPr>
            <a:endCxn id="903" idx="0"/>
          </p:cNvCxnSpPr>
          <p:nvPr/>
        </p:nvCxnSpPr>
        <p:spPr>
          <a:xfrm flipH="1">
            <a:off x="2094650" y="4011350"/>
            <a:ext cx="600" cy="131400"/>
          </a:xfrm>
          <a:prstGeom prst="straightConnector1">
            <a:avLst/>
          </a:prstGeom>
          <a:noFill/>
          <a:ln cap="flat" cmpd="sng" w="9525">
            <a:solidFill>
              <a:srgbClr val="000A3A"/>
            </a:solidFill>
            <a:prstDash val="solid"/>
            <a:round/>
            <a:headEnd len="med" w="med" type="none"/>
            <a:tailEnd len="med" w="med" type="triangle"/>
          </a:ln>
        </p:spPr>
      </p:cxnSp>
      <p:cxnSp>
        <p:nvCxnSpPr>
          <p:cNvPr id="923" name="Google Shape;923;p51"/>
          <p:cNvCxnSpPr>
            <a:endCxn id="915" idx="0"/>
          </p:cNvCxnSpPr>
          <p:nvPr/>
        </p:nvCxnSpPr>
        <p:spPr>
          <a:xfrm>
            <a:off x="4744350" y="4234700"/>
            <a:ext cx="0" cy="106500"/>
          </a:xfrm>
          <a:prstGeom prst="straightConnector1">
            <a:avLst/>
          </a:prstGeom>
          <a:noFill/>
          <a:ln cap="flat" cmpd="sng" w="9525">
            <a:solidFill>
              <a:srgbClr val="000A3A"/>
            </a:solidFill>
            <a:prstDash val="solid"/>
            <a:round/>
            <a:headEnd len="med" w="med" type="none"/>
            <a:tailEnd len="med" w="med" type="triangle"/>
          </a:ln>
        </p:spPr>
      </p:cxnSp>
      <p:cxnSp>
        <p:nvCxnSpPr>
          <p:cNvPr id="924" name="Google Shape;924;p51"/>
          <p:cNvCxnSpPr>
            <a:endCxn id="914" idx="0"/>
          </p:cNvCxnSpPr>
          <p:nvPr/>
        </p:nvCxnSpPr>
        <p:spPr>
          <a:xfrm>
            <a:off x="4744350" y="3777500"/>
            <a:ext cx="0" cy="106500"/>
          </a:xfrm>
          <a:prstGeom prst="straightConnector1">
            <a:avLst/>
          </a:prstGeom>
          <a:noFill/>
          <a:ln cap="flat" cmpd="sng" w="9525">
            <a:solidFill>
              <a:srgbClr val="000A3A"/>
            </a:solidFill>
            <a:prstDash val="solid"/>
            <a:round/>
            <a:headEnd len="med" w="med" type="none"/>
            <a:tailEnd len="med" w="med" type="triangle"/>
          </a:ln>
        </p:spPr>
      </p:cxnSp>
      <p:cxnSp>
        <p:nvCxnSpPr>
          <p:cNvPr id="925" name="Google Shape;925;p51"/>
          <p:cNvCxnSpPr>
            <a:endCxn id="913" idx="0"/>
          </p:cNvCxnSpPr>
          <p:nvPr/>
        </p:nvCxnSpPr>
        <p:spPr>
          <a:xfrm>
            <a:off x="4744350" y="3337400"/>
            <a:ext cx="0" cy="89400"/>
          </a:xfrm>
          <a:prstGeom prst="straightConnector1">
            <a:avLst/>
          </a:prstGeom>
          <a:noFill/>
          <a:ln cap="flat" cmpd="sng" w="9525">
            <a:solidFill>
              <a:srgbClr val="000A3A"/>
            </a:solidFill>
            <a:prstDash val="solid"/>
            <a:round/>
            <a:headEnd len="med" w="med" type="none"/>
            <a:tailEnd len="med" w="med" type="triangle"/>
          </a:ln>
        </p:spPr>
      </p:cxnSp>
      <p:cxnSp>
        <p:nvCxnSpPr>
          <p:cNvPr id="926" name="Google Shape;926;p51"/>
          <p:cNvCxnSpPr>
            <a:endCxn id="912" idx="0"/>
          </p:cNvCxnSpPr>
          <p:nvPr/>
        </p:nvCxnSpPr>
        <p:spPr>
          <a:xfrm>
            <a:off x="4744350" y="2791700"/>
            <a:ext cx="0" cy="101700"/>
          </a:xfrm>
          <a:prstGeom prst="straightConnector1">
            <a:avLst/>
          </a:prstGeom>
          <a:noFill/>
          <a:ln cap="flat" cmpd="sng" w="9525">
            <a:solidFill>
              <a:srgbClr val="000A3A"/>
            </a:solidFill>
            <a:prstDash val="solid"/>
            <a:round/>
            <a:headEnd len="med" w="med" type="none"/>
            <a:tailEnd len="med" w="med" type="triangle"/>
          </a:ln>
        </p:spPr>
      </p:cxnSp>
      <p:cxnSp>
        <p:nvCxnSpPr>
          <p:cNvPr id="927" name="Google Shape;927;p51"/>
          <p:cNvCxnSpPr>
            <a:endCxn id="909" idx="0"/>
          </p:cNvCxnSpPr>
          <p:nvPr/>
        </p:nvCxnSpPr>
        <p:spPr>
          <a:xfrm>
            <a:off x="5859450" y="3095600"/>
            <a:ext cx="0" cy="255000"/>
          </a:xfrm>
          <a:prstGeom prst="straightConnector1">
            <a:avLst/>
          </a:prstGeom>
          <a:noFill/>
          <a:ln cap="flat" cmpd="sng" w="9525">
            <a:solidFill>
              <a:srgbClr val="000A3A"/>
            </a:solidFill>
            <a:prstDash val="solid"/>
            <a:round/>
            <a:headEnd len="med" w="med" type="none"/>
            <a:tailEnd len="med" w="med" type="triangle"/>
          </a:ln>
        </p:spPr>
      </p:cxnSp>
      <p:cxnSp>
        <p:nvCxnSpPr>
          <p:cNvPr id="928" name="Google Shape;928;p51"/>
          <p:cNvCxnSpPr>
            <a:stCxn id="909" idx="2"/>
            <a:endCxn id="910" idx="0"/>
          </p:cNvCxnSpPr>
          <p:nvPr/>
        </p:nvCxnSpPr>
        <p:spPr>
          <a:xfrm>
            <a:off x="5859450" y="3794600"/>
            <a:ext cx="0" cy="165600"/>
          </a:xfrm>
          <a:prstGeom prst="straightConnector1">
            <a:avLst/>
          </a:prstGeom>
          <a:noFill/>
          <a:ln cap="flat" cmpd="sng" w="9525">
            <a:solidFill>
              <a:srgbClr val="000A3A"/>
            </a:solidFill>
            <a:prstDash val="solid"/>
            <a:round/>
            <a:headEnd len="med" w="med" type="none"/>
            <a:tailEnd len="med" w="med" type="triangle"/>
          </a:ln>
        </p:spPr>
      </p:cxnSp>
      <p:sp>
        <p:nvSpPr>
          <p:cNvPr id="929" name="Google Shape;929;p51"/>
          <p:cNvSpPr/>
          <p:nvPr/>
        </p:nvSpPr>
        <p:spPr>
          <a:xfrm>
            <a:off x="4789939" y="3716125"/>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930" name="Google Shape;930;p51"/>
          <p:cNvSpPr/>
          <p:nvPr/>
        </p:nvSpPr>
        <p:spPr>
          <a:xfrm>
            <a:off x="4789926" y="4196550"/>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931" name="Google Shape;931;p51"/>
          <p:cNvSpPr/>
          <p:nvPr/>
        </p:nvSpPr>
        <p:spPr>
          <a:xfrm>
            <a:off x="4789926" y="4616000"/>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
        <p:nvSpPr>
          <p:cNvPr id="932" name="Google Shape;932;p51"/>
          <p:cNvSpPr/>
          <p:nvPr/>
        </p:nvSpPr>
        <p:spPr>
          <a:xfrm>
            <a:off x="675126" y="4692200"/>
            <a:ext cx="514500" cy="101700"/>
          </a:xfrm>
          <a:prstGeom prst="roundRect">
            <a:avLst>
              <a:gd fmla="val 16667" name="adj"/>
            </a:avLst>
          </a:prstGeom>
          <a:solidFill>
            <a:srgbClr val="FFC46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rgbClr val="FAFAFA"/>
                </a:solidFill>
                <a:latin typeface="Open Sans"/>
                <a:ea typeface="Open Sans"/>
                <a:cs typeface="Open Sans"/>
                <a:sym typeface="Open Sans"/>
              </a:rPr>
              <a:t>EXAMPLE</a:t>
            </a:r>
            <a:endParaRPr sz="500">
              <a:solidFill>
                <a:srgbClr val="FAFAFA"/>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7" name="Shape 937"/>
        <p:cNvGrpSpPr/>
        <p:nvPr/>
      </p:nvGrpSpPr>
      <p:grpSpPr>
        <a:xfrm>
          <a:off x="0" y="0"/>
          <a:ext cx="0" cy="0"/>
          <a:chOff x="0" y="0"/>
          <a:chExt cx="0" cy="0"/>
        </a:xfrm>
      </p:grpSpPr>
      <p:sp>
        <p:nvSpPr>
          <p:cNvPr id="938" name="Google Shape;938;p52"/>
          <p:cNvSpPr txBox="1"/>
          <p:nvPr>
            <p:ph idx="4294967295" type="body"/>
          </p:nvPr>
        </p:nvSpPr>
        <p:spPr>
          <a:xfrm>
            <a:off x="600075" y="1750540"/>
            <a:ext cx="8007300" cy="21870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Date of implementation</a:t>
            </a:r>
            <a:endParaRPr sz="1400"/>
          </a:p>
          <a:p>
            <a:pPr indent="-412750" lvl="0" marL="457200" rtl="0" algn="l">
              <a:lnSpc>
                <a:spcPct val="90000"/>
              </a:lnSpc>
              <a:spcBef>
                <a:spcPts val="1000"/>
              </a:spcBef>
              <a:spcAft>
                <a:spcPts val="0"/>
              </a:spcAft>
              <a:buSzPts val="1400"/>
              <a:buFont typeface="Arial"/>
              <a:buAutoNum type="alphaLcParenR"/>
            </a:pPr>
            <a:r>
              <a:rPr lang="en-ZA" sz="1400"/>
              <a:t>GHG targeted</a:t>
            </a:r>
            <a:endParaRPr sz="1400"/>
          </a:p>
          <a:p>
            <a:pPr indent="-412750" lvl="0" marL="457200" rtl="0" algn="l">
              <a:lnSpc>
                <a:spcPct val="90000"/>
              </a:lnSpc>
              <a:spcBef>
                <a:spcPts val="1000"/>
              </a:spcBef>
              <a:spcAft>
                <a:spcPts val="0"/>
              </a:spcAft>
              <a:buSzPts val="1400"/>
              <a:buFont typeface="Arial"/>
              <a:buAutoNum type="alphaLcParenR"/>
            </a:pPr>
            <a:r>
              <a:rPr lang="en-ZA" sz="1400"/>
              <a:t>Intended impacts</a:t>
            </a:r>
            <a:endParaRPr sz="1400"/>
          </a:p>
          <a:p>
            <a:pPr indent="-412750" lvl="0" marL="457200" rtl="0" algn="l">
              <a:lnSpc>
                <a:spcPct val="90000"/>
              </a:lnSpc>
              <a:spcBef>
                <a:spcPts val="1000"/>
              </a:spcBef>
              <a:spcAft>
                <a:spcPts val="0"/>
              </a:spcAft>
              <a:buSzPts val="1400"/>
              <a:buFont typeface="Arial"/>
              <a:buAutoNum type="alphaLcParenR"/>
            </a:pPr>
            <a:r>
              <a:rPr lang="en-ZA" sz="1400"/>
              <a:t>All of the above</a:t>
            </a:r>
            <a:endParaRPr sz="1400"/>
          </a:p>
          <a:p>
            <a:pPr indent="-412750" lvl="0" marL="457200" rtl="0" algn="l">
              <a:lnSpc>
                <a:spcPct val="90000"/>
              </a:lnSpc>
              <a:spcBef>
                <a:spcPts val="1000"/>
              </a:spcBef>
              <a:spcAft>
                <a:spcPts val="0"/>
              </a:spcAft>
              <a:buSzPts val="1400"/>
              <a:buFont typeface="Arial"/>
              <a:buAutoNum type="alphaLcParenR"/>
            </a:pPr>
            <a:r>
              <a:rPr lang="en-ZA" sz="1400"/>
              <a:t>Answers a and b only</a:t>
            </a:r>
            <a:endParaRPr sz="1400"/>
          </a:p>
          <a:p>
            <a:pPr indent="-412750" lvl="0" marL="457200" rtl="0" algn="l">
              <a:lnSpc>
                <a:spcPct val="90000"/>
              </a:lnSpc>
              <a:spcBef>
                <a:spcPts val="1000"/>
              </a:spcBef>
              <a:spcAft>
                <a:spcPts val="1200"/>
              </a:spcAft>
              <a:buSzPts val="1400"/>
              <a:buFont typeface="Arial"/>
              <a:buAutoNum type="alphaLcParenR"/>
            </a:pPr>
            <a:r>
              <a:rPr lang="en-ZA" sz="1400"/>
              <a:t>None of the above</a:t>
            </a:r>
            <a:endParaRPr sz="1400"/>
          </a:p>
        </p:txBody>
      </p:sp>
      <p:sp>
        <p:nvSpPr>
          <p:cNvPr id="939" name="Google Shape;939;p52"/>
          <p:cNvSpPr txBox="1"/>
          <p:nvPr>
            <p:ph idx="4294967295" type="body"/>
          </p:nvPr>
        </p:nvSpPr>
        <p:spPr>
          <a:xfrm>
            <a:off x="600075" y="10207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factors should be used to describe the policy?</a:t>
            </a:r>
            <a:endParaRPr b="1" sz="1400"/>
          </a:p>
        </p:txBody>
      </p:sp>
      <p:sp>
        <p:nvSpPr>
          <p:cNvPr id="940" name="Google Shape;940;p52"/>
          <p:cNvSpPr/>
          <p:nvPr/>
        </p:nvSpPr>
        <p:spPr>
          <a:xfrm>
            <a:off x="605117" y="2955139"/>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41" name="Google Shape;941;p52"/>
          <p:cNvSpPr/>
          <p:nvPr/>
        </p:nvSpPr>
        <p:spPr>
          <a:xfrm>
            <a:off x="701759" y="425660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942" name="Google Shape;942;p52"/>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1</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4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7" name="Shape 947"/>
        <p:cNvGrpSpPr/>
        <p:nvPr/>
      </p:nvGrpSpPr>
      <p:grpSpPr>
        <a:xfrm>
          <a:off x="0" y="0"/>
          <a:ext cx="0" cy="0"/>
          <a:chOff x="0" y="0"/>
          <a:chExt cx="0" cy="0"/>
        </a:xfrm>
      </p:grpSpPr>
      <p:sp>
        <p:nvSpPr>
          <p:cNvPr id="948" name="Google Shape;948;p53"/>
          <p:cNvSpPr txBox="1"/>
          <p:nvPr>
            <p:ph idx="4294967295" type="body"/>
          </p:nvPr>
        </p:nvSpPr>
        <p:spPr>
          <a:xfrm>
            <a:off x="600075" y="2131540"/>
            <a:ext cx="8007300" cy="2187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Independent</a:t>
            </a:r>
            <a:endParaRPr sz="1400"/>
          </a:p>
          <a:p>
            <a:pPr indent="-412750" lvl="0" marL="457200" rtl="0" algn="l">
              <a:lnSpc>
                <a:spcPct val="90000"/>
              </a:lnSpc>
              <a:spcBef>
                <a:spcPts val="1000"/>
              </a:spcBef>
              <a:spcAft>
                <a:spcPts val="0"/>
              </a:spcAft>
              <a:buSzPts val="1400"/>
              <a:buFont typeface="Arial"/>
              <a:buAutoNum type="alphaLcParenR"/>
            </a:pPr>
            <a:r>
              <a:rPr lang="en-ZA" sz="1400"/>
              <a:t>Overlapping</a:t>
            </a:r>
            <a:endParaRPr sz="1400"/>
          </a:p>
          <a:p>
            <a:pPr indent="-412750" lvl="0" marL="457200" rtl="0" algn="l">
              <a:lnSpc>
                <a:spcPct val="90000"/>
              </a:lnSpc>
              <a:spcBef>
                <a:spcPts val="1000"/>
              </a:spcBef>
              <a:spcAft>
                <a:spcPts val="0"/>
              </a:spcAft>
              <a:buSzPts val="1400"/>
              <a:buFont typeface="Arial"/>
              <a:buAutoNum type="alphaLcParenR"/>
            </a:pPr>
            <a:r>
              <a:rPr lang="en-ZA" sz="1400"/>
              <a:t>Reinforcing</a:t>
            </a:r>
            <a:endParaRPr sz="1400"/>
          </a:p>
          <a:p>
            <a:pPr indent="-412750" lvl="0" marL="457200" rtl="0" algn="l">
              <a:lnSpc>
                <a:spcPct val="90000"/>
              </a:lnSpc>
              <a:spcBef>
                <a:spcPts val="1000"/>
              </a:spcBef>
              <a:spcAft>
                <a:spcPts val="1200"/>
              </a:spcAft>
              <a:buSzPts val="1400"/>
              <a:buFont typeface="Arial"/>
              <a:buAutoNum type="alphaLcParenR"/>
            </a:pPr>
            <a:r>
              <a:rPr lang="en-ZA" sz="1400"/>
              <a:t>Overlapping and reinforcing</a:t>
            </a:r>
            <a:endParaRPr sz="1400"/>
          </a:p>
        </p:txBody>
      </p:sp>
      <p:sp>
        <p:nvSpPr>
          <p:cNvPr id="949" name="Google Shape;949;p53"/>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type of interaction describes when the combined effect of implementing the policies together is greater than the sum of the individual effects?</a:t>
            </a:r>
            <a:endParaRPr b="1" sz="1400"/>
          </a:p>
        </p:txBody>
      </p:sp>
      <p:sp>
        <p:nvSpPr>
          <p:cNvPr id="950" name="Google Shape;950;p53"/>
          <p:cNvSpPr/>
          <p:nvPr/>
        </p:nvSpPr>
        <p:spPr>
          <a:xfrm>
            <a:off x="624167" y="3060386"/>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51" name="Google Shape;951;p53"/>
          <p:cNvSpPr/>
          <p:nvPr/>
        </p:nvSpPr>
        <p:spPr>
          <a:xfrm>
            <a:off x="600084" y="40428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952" name="Google Shape;952;p53"/>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2</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5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7" name="Shape 957"/>
        <p:cNvGrpSpPr/>
        <p:nvPr/>
      </p:nvGrpSpPr>
      <p:grpSpPr>
        <a:xfrm>
          <a:off x="0" y="0"/>
          <a:ext cx="0" cy="0"/>
          <a:chOff x="0" y="0"/>
          <a:chExt cx="0" cy="0"/>
        </a:xfrm>
      </p:grpSpPr>
      <p:sp>
        <p:nvSpPr>
          <p:cNvPr id="958" name="Google Shape;958;p54"/>
          <p:cNvSpPr txBox="1"/>
          <p:nvPr>
            <p:ph idx="4294967295" type="body"/>
          </p:nvPr>
        </p:nvSpPr>
        <p:spPr>
          <a:xfrm>
            <a:off x="600075" y="1979140"/>
            <a:ext cx="8007300" cy="2187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To estimate the impacts of policies to date</a:t>
            </a:r>
            <a:endParaRPr sz="1400"/>
          </a:p>
          <a:p>
            <a:pPr indent="-412750" lvl="0" marL="457200" rtl="0" algn="l">
              <a:lnSpc>
                <a:spcPct val="90000"/>
              </a:lnSpc>
              <a:spcBef>
                <a:spcPts val="1000"/>
              </a:spcBef>
              <a:spcAft>
                <a:spcPts val="0"/>
              </a:spcAft>
              <a:buSzPts val="1400"/>
              <a:buAutoNum type="alphaLcParenR"/>
            </a:pPr>
            <a:r>
              <a:rPr lang="en-ZA" sz="1400"/>
              <a:t>To estimate the expected impacts in the future</a:t>
            </a:r>
            <a:endParaRPr sz="1400"/>
          </a:p>
          <a:p>
            <a:pPr indent="-412750" lvl="0" marL="457200" rtl="0" algn="l">
              <a:lnSpc>
                <a:spcPct val="90000"/>
              </a:lnSpc>
              <a:spcBef>
                <a:spcPts val="1000"/>
              </a:spcBef>
              <a:spcAft>
                <a:spcPts val="1200"/>
              </a:spcAft>
              <a:buSzPts val="1400"/>
              <a:buAutoNum type="alphaLcParenR"/>
            </a:pPr>
            <a:r>
              <a:rPr lang="en-ZA" sz="1400"/>
              <a:t>To estimate both the past and the future impacts</a:t>
            </a:r>
            <a:endParaRPr sz="1400"/>
          </a:p>
        </p:txBody>
      </p:sp>
      <p:sp>
        <p:nvSpPr>
          <p:cNvPr id="959" name="Google Shape;959;p54"/>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would one of the objectives of an ex-post policy assessment be?</a:t>
            </a:r>
            <a:endParaRPr b="1" sz="1400"/>
          </a:p>
        </p:txBody>
      </p:sp>
      <p:sp>
        <p:nvSpPr>
          <p:cNvPr id="960" name="Google Shape;960;p54"/>
          <p:cNvSpPr/>
          <p:nvPr/>
        </p:nvSpPr>
        <p:spPr>
          <a:xfrm>
            <a:off x="624167" y="2276168"/>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961" name="Google Shape;961;p54"/>
          <p:cNvSpPr/>
          <p:nvPr/>
        </p:nvSpPr>
        <p:spPr>
          <a:xfrm>
            <a:off x="686409" y="3777083"/>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962" name="Google Shape;962;p54"/>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3</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7" name="Shape 967"/>
        <p:cNvGrpSpPr/>
        <p:nvPr/>
      </p:nvGrpSpPr>
      <p:grpSpPr>
        <a:xfrm>
          <a:off x="0" y="0"/>
          <a:ext cx="0" cy="0"/>
          <a:chOff x="0" y="0"/>
          <a:chExt cx="0" cy="0"/>
        </a:xfrm>
      </p:grpSpPr>
      <p:sp>
        <p:nvSpPr>
          <p:cNvPr id="968" name="Google Shape;968;p55"/>
          <p:cNvSpPr txBox="1"/>
          <p:nvPr>
            <p:ph idx="4294967295" type="body"/>
          </p:nvPr>
        </p:nvSpPr>
        <p:spPr>
          <a:xfrm>
            <a:off x="600075" y="2131540"/>
            <a:ext cx="8007300" cy="2187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Identify potential GHG effects</a:t>
            </a:r>
            <a:endParaRPr sz="1400"/>
          </a:p>
          <a:p>
            <a:pPr indent="-412750" lvl="0" marL="457200" rtl="0" algn="l">
              <a:lnSpc>
                <a:spcPct val="90000"/>
              </a:lnSpc>
              <a:spcBef>
                <a:spcPts val="1000"/>
              </a:spcBef>
              <a:spcAft>
                <a:spcPts val="0"/>
              </a:spcAft>
              <a:buSzPts val="1400"/>
              <a:buFont typeface="Arial"/>
              <a:buAutoNum type="alphaLcParenR"/>
            </a:pPr>
            <a:r>
              <a:rPr lang="en-ZA" sz="1400"/>
              <a:t>Identify stakeholders</a:t>
            </a:r>
            <a:endParaRPr sz="1400"/>
          </a:p>
          <a:p>
            <a:pPr indent="-412750" lvl="0" marL="457200" rtl="0" algn="l">
              <a:lnSpc>
                <a:spcPct val="90000"/>
              </a:lnSpc>
              <a:spcBef>
                <a:spcPts val="1000"/>
              </a:spcBef>
              <a:spcAft>
                <a:spcPts val="0"/>
              </a:spcAft>
              <a:buSzPts val="1400"/>
              <a:buFont typeface="Arial"/>
              <a:buAutoNum type="alphaLcParenR"/>
            </a:pPr>
            <a:r>
              <a:rPr lang="en-ZA" sz="1400"/>
              <a:t>Develop a causal chain</a:t>
            </a:r>
            <a:endParaRPr sz="1400"/>
          </a:p>
          <a:p>
            <a:pPr indent="-412750" lvl="0" marL="457200" rtl="0" algn="l">
              <a:lnSpc>
                <a:spcPct val="90000"/>
              </a:lnSpc>
              <a:spcBef>
                <a:spcPts val="1000"/>
              </a:spcBef>
              <a:spcAft>
                <a:spcPts val="1200"/>
              </a:spcAft>
              <a:buSzPts val="1400"/>
              <a:buFont typeface="Arial"/>
              <a:buAutoNum type="alphaLcParenR"/>
            </a:pPr>
            <a:r>
              <a:rPr lang="en-ZA" sz="1400"/>
              <a:t>Identify and describe intermediate effects</a:t>
            </a:r>
            <a:endParaRPr sz="1400"/>
          </a:p>
        </p:txBody>
      </p:sp>
      <p:sp>
        <p:nvSpPr>
          <p:cNvPr id="969" name="Google Shape;969;p55"/>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In the steps to identify the GHG impacts of a policy, what do you do once you have identified the inputs and activities?</a:t>
            </a:r>
            <a:endParaRPr b="1" sz="1400"/>
          </a:p>
        </p:txBody>
      </p:sp>
      <p:sp>
        <p:nvSpPr>
          <p:cNvPr id="970" name="Google Shape;970;p55"/>
          <p:cNvSpPr/>
          <p:nvPr/>
        </p:nvSpPr>
        <p:spPr>
          <a:xfrm>
            <a:off x="612121" y="3336139"/>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71" name="Google Shape;971;p55"/>
          <p:cNvSpPr/>
          <p:nvPr/>
        </p:nvSpPr>
        <p:spPr>
          <a:xfrm>
            <a:off x="600084" y="40428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972" name="Google Shape;972;p55"/>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4</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7" name="Shape 977"/>
        <p:cNvGrpSpPr/>
        <p:nvPr/>
      </p:nvGrpSpPr>
      <p:grpSpPr>
        <a:xfrm>
          <a:off x="0" y="0"/>
          <a:ext cx="0" cy="0"/>
          <a:chOff x="0" y="0"/>
          <a:chExt cx="0" cy="0"/>
        </a:xfrm>
      </p:grpSpPr>
      <p:sp>
        <p:nvSpPr>
          <p:cNvPr id="978" name="Google Shape;978;p56"/>
          <p:cNvSpPr txBox="1"/>
          <p:nvPr>
            <p:ph idx="4294967295" type="body"/>
          </p:nvPr>
        </p:nvSpPr>
        <p:spPr>
          <a:xfrm>
            <a:off x="600075" y="2207740"/>
            <a:ext cx="8007300" cy="2187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Input</a:t>
            </a:r>
            <a:endParaRPr sz="1400"/>
          </a:p>
          <a:p>
            <a:pPr indent="-412750" lvl="0" marL="457200" rtl="0" algn="l">
              <a:lnSpc>
                <a:spcPct val="90000"/>
              </a:lnSpc>
              <a:spcBef>
                <a:spcPts val="1000"/>
              </a:spcBef>
              <a:spcAft>
                <a:spcPts val="0"/>
              </a:spcAft>
              <a:buSzPts val="1400"/>
              <a:buAutoNum type="alphaLcParenR"/>
            </a:pPr>
            <a:r>
              <a:rPr lang="en-ZA" sz="1400"/>
              <a:t>Activity</a:t>
            </a:r>
            <a:endParaRPr sz="1400"/>
          </a:p>
          <a:p>
            <a:pPr indent="-412750" lvl="0" marL="457200" rtl="0" algn="l">
              <a:lnSpc>
                <a:spcPct val="90000"/>
              </a:lnSpc>
              <a:spcBef>
                <a:spcPts val="1000"/>
              </a:spcBef>
              <a:spcAft>
                <a:spcPts val="1200"/>
              </a:spcAft>
              <a:buSzPts val="1400"/>
              <a:buAutoNum type="alphaLcParenR"/>
            </a:pPr>
            <a:r>
              <a:rPr lang="en-ZA" sz="1400"/>
              <a:t>Intermediate effect</a:t>
            </a:r>
            <a:endParaRPr sz="1400"/>
          </a:p>
        </p:txBody>
      </p:sp>
      <p:sp>
        <p:nvSpPr>
          <p:cNvPr id="979" name="Google Shape;979;p56"/>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If the wood production improved due to the implementation of a policy, is this an input, activity or intermediate effect?</a:t>
            </a:r>
            <a:endParaRPr b="1" sz="1400"/>
          </a:p>
        </p:txBody>
      </p:sp>
      <p:sp>
        <p:nvSpPr>
          <p:cNvPr id="980" name="Google Shape;980;p56"/>
          <p:cNvSpPr/>
          <p:nvPr/>
        </p:nvSpPr>
        <p:spPr>
          <a:xfrm>
            <a:off x="624167" y="3136586"/>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981" name="Google Shape;981;p56"/>
          <p:cNvSpPr/>
          <p:nvPr/>
        </p:nvSpPr>
        <p:spPr>
          <a:xfrm>
            <a:off x="600084" y="38845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982" name="Google Shape;982;p56"/>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5</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7" name="Shape 987"/>
        <p:cNvGrpSpPr/>
        <p:nvPr/>
      </p:nvGrpSpPr>
      <p:grpSpPr>
        <a:xfrm>
          <a:off x="0" y="0"/>
          <a:ext cx="0" cy="0"/>
          <a:chOff x="0" y="0"/>
          <a:chExt cx="0" cy="0"/>
        </a:xfrm>
      </p:grpSpPr>
      <p:sp>
        <p:nvSpPr>
          <p:cNvPr id="988" name="Google Shape;988;p57"/>
          <p:cNvSpPr txBox="1"/>
          <p:nvPr>
            <p:ph idx="4294967295" type="body"/>
          </p:nvPr>
        </p:nvSpPr>
        <p:spPr>
          <a:xfrm>
            <a:off x="600075" y="1979140"/>
            <a:ext cx="8007300" cy="2187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Geographic location</a:t>
            </a:r>
            <a:endParaRPr sz="1400"/>
          </a:p>
          <a:p>
            <a:pPr indent="-412750" lvl="0" marL="457200" rtl="0" algn="l">
              <a:lnSpc>
                <a:spcPct val="90000"/>
              </a:lnSpc>
              <a:spcBef>
                <a:spcPts val="1000"/>
              </a:spcBef>
              <a:spcAft>
                <a:spcPts val="0"/>
              </a:spcAft>
              <a:buSzPts val="1400"/>
              <a:buFont typeface="Arial"/>
              <a:buAutoNum type="alphaLcParenR"/>
            </a:pPr>
            <a:r>
              <a:rPr lang="en-ZA" sz="1400"/>
              <a:t>Affected parameter</a:t>
            </a:r>
            <a:endParaRPr sz="1400"/>
          </a:p>
          <a:p>
            <a:pPr indent="-412750" lvl="0" marL="457200" rtl="0" algn="l">
              <a:lnSpc>
                <a:spcPct val="90000"/>
              </a:lnSpc>
              <a:spcBef>
                <a:spcPts val="1000"/>
              </a:spcBef>
              <a:spcAft>
                <a:spcPts val="0"/>
              </a:spcAft>
              <a:buSzPts val="1400"/>
              <a:buFont typeface="Arial"/>
              <a:buAutoNum type="alphaLcParenR"/>
            </a:pPr>
            <a:r>
              <a:rPr lang="en-ZA" sz="1400"/>
              <a:t>Direction of effect</a:t>
            </a:r>
            <a:endParaRPr sz="1400"/>
          </a:p>
          <a:p>
            <a:pPr indent="-412750" lvl="0" marL="457200" rtl="0" algn="l">
              <a:lnSpc>
                <a:spcPct val="90000"/>
              </a:lnSpc>
              <a:spcBef>
                <a:spcPts val="1000"/>
              </a:spcBef>
              <a:spcAft>
                <a:spcPts val="0"/>
              </a:spcAft>
              <a:buSzPts val="1400"/>
              <a:buFont typeface="Arial"/>
              <a:buAutoNum type="alphaLcParenR"/>
            </a:pPr>
            <a:r>
              <a:rPr lang="en-ZA" sz="1400"/>
              <a:t>All of the above</a:t>
            </a:r>
            <a:endParaRPr sz="1400"/>
          </a:p>
          <a:p>
            <a:pPr indent="-412750" lvl="0" marL="457200" rtl="0" algn="l">
              <a:lnSpc>
                <a:spcPct val="90000"/>
              </a:lnSpc>
              <a:spcBef>
                <a:spcPts val="1000"/>
              </a:spcBef>
              <a:spcAft>
                <a:spcPts val="1200"/>
              </a:spcAft>
              <a:buSzPts val="1400"/>
              <a:buFont typeface="Arial"/>
              <a:buAutoNum type="alphaLcParenR"/>
            </a:pPr>
            <a:r>
              <a:rPr lang="en-ZA" sz="1400"/>
              <a:t>a and b above</a:t>
            </a:r>
            <a:endParaRPr sz="1400"/>
          </a:p>
        </p:txBody>
      </p:sp>
      <p:sp>
        <p:nvSpPr>
          <p:cNvPr id="989" name="Google Shape;989;p57"/>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factors can be used to describe an intermediate effect?</a:t>
            </a:r>
            <a:endParaRPr b="1" sz="1400"/>
          </a:p>
        </p:txBody>
      </p:sp>
      <p:sp>
        <p:nvSpPr>
          <p:cNvPr id="990" name="Google Shape;990;p57"/>
          <p:cNvSpPr/>
          <p:nvPr/>
        </p:nvSpPr>
        <p:spPr>
          <a:xfrm>
            <a:off x="624167" y="3183740"/>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991" name="Google Shape;991;p57"/>
          <p:cNvSpPr/>
          <p:nvPr/>
        </p:nvSpPr>
        <p:spPr>
          <a:xfrm>
            <a:off x="624184" y="41661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992" name="Google Shape;992;p57"/>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6</a:t>
            </a:r>
            <a:endParaRPr/>
          </a:p>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9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7" name="Shape 997"/>
        <p:cNvGrpSpPr/>
        <p:nvPr/>
      </p:nvGrpSpPr>
      <p:grpSpPr>
        <a:xfrm>
          <a:off x="0" y="0"/>
          <a:ext cx="0" cy="0"/>
          <a:chOff x="0" y="0"/>
          <a:chExt cx="0" cy="0"/>
        </a:xfrm>
      </p:grpSpPr>
      <p:sp>
        <p:nvSpPr>
          <p:cNvPr id="998" name="Google Shape;998;p58"/>
          <p:cNvSpPr txBox="1"/>
          <p:nvPr>
            <p:ph idx="4294967295" type="body"/>
          </p:nvPr>
        </p:nvSpPr>
        <p:spPr>
          <a:xfrm>
            <a:off x="600075" y="2055340"/>
            <a:ext cx="8007300" cy="2187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Overlapping</a:t>
            </a:r>
            <a:endParaRPr sz="1400"/>
          </a:p>
          <a:p>
            <a:pPr indent="-412750" lvl="0" marL="457200" rtl="0" algn="l">
              <a:lnSpc>
                <a:spcPct val="90000"/>
              </a:lnSpc>
              <a:spcBef>
                <a:spcPts val="1000"/>
              </a:spcBef>
              <a:spcAft>
                <a:spcPts val="0"/>
              </a:spcAft>
              <a:buSzPts val="1400"/>
              <a:buAutoNum type="alphaLcParenR"/>
            </a:pPr>
            <a:r>
              <a:rPr lang="en-ZA" sz="1400"/>
              <a:t>Minor</a:t>
            </a:r>
            <a:endParaRPr sz="1400"/>
          </a:p>
          <a:p>
            <a:pPr indent="-412750" lvl="0" marL="457200" rtl="0" algn="l">
              <a:lnSpc>
                <a:spcPct val="90000"/>
              </a:lnSpc>
              <a:spcBef>
                <a:spcPts val="1000"/>
              </a:spcBef>
              <a:spcAft>
                <a:spcPts val="0"/>
              </a:spcAft>
              <a:buSzPts val="1400"/>
              <a:buAutoNum type="alphaLcParenR"/>
            </a:pPr>
            <a:r>
              <a:rPr lang="en-ZA" sz="1400"/>
              <a:t>Possible</a:t>
            </a:r>
            <a:endParaRPr sz="1400"/>
          </a:p>
          <a:p>
            <a:pPr indent="-412750" lvl="0" marL="457200" rtl="0" algn="l">
              <a:lnSpc>
                <a:spcPct val="90000"/>
              </a:lnSpc>
              <a:spcBef>
                <a:spcPts val="1000"/>
              </a:spcBef>
              <a:spcAft>
                <a:spcPts val="1200"/>
              </a:spcAft>
              <a:buSzPts val="1400"/>
              <a:buAutoNum type="alphaLcParenR"/>
            </a:pPr>
            <a:r>
              <a:rPr lang="en-ZA" sz="1400"/>
              <a:t>Significant</a:t>
            </a:r>
            <a:endParaRPr sz="1400"/>
          </a:p>
        </p:txBody>
      </p:sp>
      <p:sp>
        <p:nvSpPr>
          <p:cNvPr id="999" name="Google Shape;999;p58"/>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Which of these terms below is NOT used to define the GHG assessment boundary?</a:t>
            </a:r>
            <a:endParaRPr b="1" sz="1400"/>
          </a:p>
        </p:txBody>
      </p:sp>
      <p:sp>
        <p:nvSpPr>
          <p:cNvPr id="1000" name="Google Shape;1000;p58"/>
          <p:cNvSpPr/>
          <p:nvPr/>
        </p:nvSpPr>
        <p:spPr>
          <a:xfrm>
            <a:off x="600075" y="2366084"/>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1001" name="Google Shape;1001;p58"/>
          <p:cNvSpPr/>
          <p:nvPr/>
        </p:nvSpPr>
        <p:spPr>
          <a:xfrm>
            <a:off x="600084" y="38845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1002" name="Google Shape;1002;p58"/>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7</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7" name="Shape 1007"/>
        <p:cNvGrpSpPr/>
        <p:nvPr/>
      </p:nvGrpSpPr>
      <p:grpSpPr>
        <a:xfrm>
          <a:off x="0" y="0"/>
          <a:ext cx="0" cy="0"/>
          <a:chOff x="0" y="0"/>
          <a:chExt cx="0" cy="0"/>
        </a:xfrm>
      </p:grpSpPr>
      <p:sp>
        <p:nvSpPr>
          <p:cNvPr id="1008" name="Google Shape;1008;p59"/>
          <p:cNvSpPr txBox="1"/>
          <p:nvPr>
            <p:ph idx="4294967295" type="body"/>
          </p:nvPr>
        </p:nvSpPr>
        <p:spPr>
          <a:xfrm>
            <a:off x="600075" y="1750540"/>
            <a:ext cx="8007300" cy="21870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Font typeface="Arial"/>
              <a:buAutoNum type="alphaLcParenR"/>
            </a:pPr>
            <a:r>
              <a:rPr lang="en-ZA" sz="1400"/>
              <a:t>The impact is unlikely to happen, but the change in the carbon pool is expected to be major</a:t>
            </a:r>
            <a:endParaRPr sz="1400"/>
          </a:p>
          <a:p>
            <a:pPr indent="-412750" lvl="0" marL="457200" rtl="0" algn="l">
              <a:lnSpc>
                <a:spcPct val="90000"/>
              </a:lnSpc>
              <a:spcBef>
                <a:spcPts val="1000"/>
              </a:spcBef>
              <a:spcAft>
                <a:spcPts val="0"/>
              </a:spcAft>
              <a:buSzPts val="1400"/>
              <a:buFont typeface="Arial"/>
              <a:buAutoNum type="alphaLcParenR"/>
            </a:pPr>
            <a:r>
              <a:rPr lang="en-ZA" sz="1400"/>
              <a:t>The impact may or may not happen, but the change in the carbon pool is expected to be moderate</a:t>
            </a:r>
            <a:endParaRPr sz="1400"/>
          </a:p>
          <a:p>
            <a:pPr indent="-412750" lvl="0" marL="457200" rtl="0" algn="l">
              <a:lnSpc>
                <a:spcPct val="90000"/>
              </a:lnSpc>
              <a:spcBef>
                <a:spcPts val="1000"/>
              </a:spcBef>
              <a:spcAft>
                <a:spcPts val="0"/>
              </a:spcAft>
              <a:buSzPts val="1400"/>
              <a:buFont typeface="Arial"/>
              <a:buAutoNum type="alphaLcParenR"/>
            </a:pPr>
            <a:r>
              <a:rPr lang="en-ZA" sz="1400"/>
              <a:t>The impact is very likely to happen, but the change in the carbon pool is expected to be minor </a:t>
            </a:r>
            <a:endParaRPr sz="1400"/>
          </a:p>
          <a:p>
            <a:pPr indent="-412750" lvl="0" marL="457200" rtl="0" algn="l">
              <a:lnSpc>
                <a:spcPct val="90000"/>
              </a:lnSpc>
              <a:spcBef>
                <a:spcPts val="1000"/>
              </a:spcBef>
              <a:spcAft>
                <a:spcPts val="0"/>
              </a:spcAft>
              <a:buSzPts val="1400"/>
              <a:buFont typeface="Arial"/>
              <a:buAutoNum type="alphaLcParenR"/>
            </a:pPr>
            <a:r>
              <a:rPr lang="en-ZA" sz="1400"/>
              <a:t>None of the above</a:t>
            </a:r>
            <a:endParaRPr sz="1400"/>
          </a:p>
          <a:p>
            <a:pPr indent="-323850" lvl="0" marL="457200" rtl="0" algn="l">
              <a:lnSpc>
                <a:spcPct val="90000"/>
              </a:lnSpc>
              <a:spcBef>
                <a:spcPts val="1000"/>
              </a:spcBef>
              <a:spcAft>
                <a:spcPts val="1200"/>
              </a:spcAft>
              <a:buClr>
                <a:schemeClr val="lt1"/>
              </a:buClr>
              <a:buSzPts val="2100"/>
              <a:buFont typeface="Arial"/>
              <a:buNone/>
            </a:pPr>
            <a:r>
              <a:t/>
            </a:r>
            <a:endParaRPr sz="1400"/>
          </a:p>
        </p:txBody>
      </p:sp>
      <p:sp>
        <p:nvSpPr>
          <p:cNvPr id="1009" name="Google Shape;1009;p59"/>
          <p:cNvSpPr txBox="1"/>
          <p:nvPr>
            <p:ph idx="4294967295" type="body"/>
          </p:nvPr>
        </p:nvSpPr>
        <p:spPr>
          <a:xfrm>
            <a:off x="600075" y="9445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The policy GHG impact would be described as significant if…</a:t>
            </a:r>
            <a:endParaRPr b="1" sz="1400"/>
          </a:p>
        </p:txBody>
      </p:sp>
      <p:sp>
        <p:nvSpPr>
          <p:cNvPr id="1010" name="Google Shape;1010;p59"/>
          <p:cNvSpPr/>
          <p:nvPr/>
        </p:nvSpPr>
        <p:spPr>
          <a:xfrm>
            <a:off x="624167" y="2582423"/>
            <a:ext cx="8002200" cy="5235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Arial"/>
              <a:ea typeface="Arial"/>
              <a:cs typeface="Arial"/>
              <a:sym typeface="Arial"/>
            </a:endParaRPr>
          </a:p>
        </p:txBody>
      </p:sp>
      <p:sp>
        <p:nvSpPr>
          <p:cNvPr id="1011" name="Google Shape;1011;p59"/>
          <p:cNvSpPr/>
          <p:nvPr/>
        </p:nvSpPr>
        <p:spPr>
          <a:xfrm>
            <a:off x="624184" y="4040358"/>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1012" name="Google Shape;1012;p59"/>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8</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7" name="Shape 1017"/>
        <p:cNvGrpSpPr/>
        <p:nvPr/>
      </p:nvGrpSpPr>
      <p:grpSpPr>
        <a:xfrm>
          <a:off x="0" y="0"/>
          <a:ext cx="0" cy="0"/>
          <a:chOff x="0" y="0"/>
          <a:chExt cx="0" cy="0"/>
        </a:xfrm>
      </p:grpSpPr>
      <p:sp>
        <p:nvSpPr>
          <p:cNvPr id="1018" name="Google Shape;1018;p60"/>
          <p:cNvSpPr txBox="1"/>
          <p:nvPr>
            <p:ph idx="4294967295" type="body"/>
          </p:nvPr>
        </p:nvSpPr>
        <p:spPr>
          <a:xfrm>
            <a:off x="600075" y="2131540"/>
            <a:ext cx="8007300" cy="2187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100"/>
              <a:buNone/>
            </a:pPr>
            <a:r>
              <a:rPr lang="en-ZA" sz="1400"/>
              <a:t>Answers:</a:t>
            </a:r>
            <a:endParaRPr sz="1400"/>
          </a:p>
          <a:p>
            <a:pPr indent="-412750" lvl="0" marL="457200" rtl="0" algn="l">
              <a:lnSpc>
                <a:spcPct val="90000"/>
              </a:lnSpc>
              <a:spcBef>
                <a:spcPts val="1000"/>
              </a:spcBef>
              <a:spcAft>
                <a:spcPts val="0"/>
              </a:spcAft>
              <a:buSzPts val="1400"/>
              <a:buAutoNum type="alphaLcParenR"/>
            </a:pPr>
            <a:r>
              <a:rPr lang="en-ZA" sz="1400"/>
              <a:t>Very likely</a:t>
            </a:r>
            <a:endParaRPr sz="1400"/>
          </a:p>
          <a:p>
            <a:pPr indent="-412750" lvl="0" marL="457200" rtl="0" algn="l">
              <a:lnSpc>
                <a:spcPct val="90000"/>
              </a:lnSpc>
              <a:spcBef>
                <a:spcPts val="1000"/>
              </a:spcBef>
              <a:spcAft>
                <a:spcPts val="0"/>
              </a:spcAft>
              <a:buSzPts val="1400"/>
              <a:buAutoNum type="alphaLcParenR"/>
            </a:pPr>
            <a:r>
              <a:rPr lang="en-ZA" sz="1400"/>
              <a:t>Likely</a:t>
            </a:r>
            <a:endParaRPr sz="1400"/>
          </a:p>
          <a:p>
            <a:pPr indent="-412750" lvl="0" marL="457200" rtl="0" algn="l">
              <a:lnSpc>
                <a:spcPct val="90000"/>
              </a:lnSpc>
              <a:spcBef>
                <a:spcPts val="1000"/>
              </a:spcBef>
              <a:spcAft>
                <a:spcPts val="0"/>
              </a:spcAft>
              <a:buSzPts val="1400"/>
              <a:buAutoNum type="alphaLcParenR"/>
            </a:pPr>
            <a:r>
              <a:rPr lang="en-ZA" sz="1400"/>
              <a:t>Possible</a:t>
            </a:r>
            <a:endParaRPr sz="1400"/>
          </a:p>
          <a:p>
            <a:pPr indent="-412750" lvl="0" marL="457200" rtl="0" algn="l">
              <a:lnSpc>
                <a:spcPct val="90000"/>
              </a:lnSpc>
              <a:spcBef>
                <a:spcPts val="1000"/>
              </a:spcBef>
              <a:spcAft>
                <a:spcPts val="0"/>
              </a:spcAft>
              <a:buSzPts val="1400"/>
              <a:buAutoNum type="alphaLcParenR"/>
            </a:pPr>
            <a:r>
              <a:rPr lang="en-ZA" sz="1400"/>
              <a:t>Unlikely</a:t>
            </a:r>
            <a:endParaRPr sz="1400"/>
          </a:p>
          <a:p>
            <a:pPr indent="-323850" lvl="0" marL="457200" rtl="0" algn="l">
              <a:lnSpc>
                <a:spcPct val="90000"/>
              </a:lnSpc>
              <a:spcBef>
                <a:spcPts val="1000"/>
              </a:spcBef>
              <a:spcAft>
                <a:spcPts val="1200"/>
              </a:spcAft>
              <a:buClr>
                <a:schemeClr val="lt1"/>
              </a:buClr>
              <a:buSzPts val="2100"/>
              <a:buFont typeface="Arial"/>
              <a:buNone/>
            </a:pPr>
            <a:r>
              <a:t/>
            </a:r>
            <a:endParaRPr sz="1400"/>
          </a:p>
        </p:txBody>
      </p:sp>
      <p:sp>
        <p:nvSpPr>
          <p:cNvPr id="1019" name="Google Shape;1019;p60"/>
          <p:cNvSpPr txBox="1"/>
          <p:nvPr>
            <p:ph idx="4294967295" type="body"/>
          </p:nvPr>
        </p:nvSpPr>
        <p:spPr>
          <a:xfrm>
            <a:off x="600075" y="1249308"/>
            <a:ext cx="8026200" cy="962400"/>
          </a:xfrm>
          <a:prstGeom prst="rect">
            <a:avLst/>
          </a:prstGeom>
          <a:noFill/>
          <a:ln>
            <a:noFill/>
          </a:ln>
        </p:spPr>
        <p:txBody>
          <a:bodyPr anchorCtr="0" anchor="ctr" bIns="45700" lIns="91425" spcFirstLastPara="1" rIns="91425" wrap="square" tIns="45700">
            <a:normAutofit/>
          </a:bodyPr>
          <a:lstStyle/>
          <a:p>
            <a:pPr indent="0" lvl="0" marL="0" rtl="0" algn="l">
              <a:lnSpc>
                <a:spcPct val="120000"/>
              </a:lnSpc>
              <a:spcBef>
                <a:spcPts val="0"/>
              </a:spcBef>
              <a:spcAft>
                <a:spcPts val="0"/>
              </a:spcAft>
              <a:buClr>
                <a:srgbClr val="F4D63A"/>
              </a:buClr>
              <a:buSzPts val="2200"/>
              <a:buNone/>
            </a:pPr>
            <a:r>
              <a:rPr b="1" lang="en-ZA" sz="1400"/>
              <a:t>What is the likelihood if there is reason to believe the impact will probably happen as a result of a policy?</a:t>
            </a:r>
            <a:endParaRPr b="1" sz="1400"/>
          </a:p>
        </p:txBody>
      </p:sp>
      <p:sp>
        <p:nvSpPr>
          <p:cNvPr id="1020" name="Google Shape;1020;p60"/>
          <p:cNvSpPr/>
          <p:nvPr/>
        </p:nvSpPr>
        <p:spPr>
          <a:xfrm>
            <a:off x="600075" y="2719405"/>
            <a:ext cx="8002200" cy="329400"/>
          </a:xfrm>
          <a:prstGeom prst="rect">
            <a:avLst/>
          </a:prstGeom>
          <a:noFill/>
          <a:ln cap="flat" cmpd="sng" w="571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a:solidFill>
                <a:schemeClr val="dk2"/>
              </a:solidFill>
              <a:latin typeface="Open Sans"/>
              <a:ea typeface="Open Sans"/>
              <a:cs typeface="Open Sans"/>
              <a:sym typeface="Open Sans"/>
            </a:endParaRPr>
          </a:p>
        </p:txBody>
      </p:sp>
      <p:sp>
        <p:nvSpPr>
          <p:cNvPr id="1021" name="Google Shape;1021;p60"/>
          <p:cNvSpPr/>
          <p:nvPr/>
        </p:nvSpPr>
        <p:spPr>
          <a:xfrm>
            <a:off x="600084" y="3978383"/>
            <a:ext cx="1093800" cy="2757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400">
                <a:solidFill>
                  <a:srgbClr val="09294E"/>
                </a:solidFill>
                <a:latin typeface="Arial"/>
                <a:ea typeface="Arial"/>
                <a:cs typeface="Arial"/>
                <a:sym typeface="Arial"/>
              </a:rPr>
              <a:t>Answer</a:t>
            </a:r>
            <a:endParaRPr/>
          </a:p>
        </p:txBody>
      </p:sp>
      <p:sp>
        <p:nvSpPr>
          <p:cNvPr id="1022" name="Google Shape;1022;p60"/>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QUIZ 9</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5"/>
          <p:cNvSpPr/>
          <p:nvPr/>
        </p:nvSpPr>
        <p:spPr>
          <a:xfrm>
            <a:off x="1677075" y="1849525"/>
            <a:ext cx="6056400" cy="1480500"/>
          </a:xfrm>
          <a:prstGeom prst="roundRect">
            <a:avLst>
              <a:gd fmla="val 16667" name="adj"/>
            </a:avLst>
          </a:prstGeom>
          <a:solidFill>
            <a:srgbClr val="FAFAFA"/>
          </a:solidFill>
          <a:ln cap="flat" cmpd="sng" w="38100">
            <a:solidFill>
              <a:srgbClr val="FF8E00"/>
            </a:solidFill>
            <a:prstDash val="solid"/>
            <a:round/>
            <a:headEnd len="sm" w="sm" type="none"/>
            <a:tailEnd len="sm" w="sm" type="none"/>
          </a:ln>
        </p:spPr>
        <p:txBody>
          <a:bodyPr anchorCtr="0" anchor="ctr" bIns="45700" lIns="91425" spcFirstLastPara="1" rIns="91425" wrap="square" tIns="45700">
            <a:noAutofit/>
          </a:bodyPr>
          <a:lstStyle/>
          <a:p>
            <a:pPr indent="457200" lvl="0" marL="0" rtl="0" algn="l">
              <a:lnSpc>
                <a:spcPct val="113000"/>
              </a:lnSpc>
              <a:spcBef>
                <a:spcPts val="400"/>
              </a:spcBef>
              <a:spcAft>
                <a:spcPts val="0"/>
              </a:spcAft>
              <a:buNone/>
            </a:pPr>
            <a:r>
              <a:t/>
            </a:r>
            <a:endParaRPr sz="1000">
              <a:solidFill>
                <a:srgbClr val="000A3A"/>
              </a:solidFill>
              <a:latin typeface="Open Sans"/>
              <a:ea typeface="Open Sans"/>
              <a:cs typeface="Open Sans"/>
              <a:sym typeface="Open Sans"/>
            </a:endParaRPr>
          </a:p>
        </p:txBody>
      </p:sp>
      <p:sp>
        <p:nvSpPr>
          <p:cNvPr id="184" name="Google Shape;184;p25"/>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sz="2200"/>
              <a:t>Part II: Steps overview</a:t>
            </a:r>
            <a:endParaRPr sz="2200"/>
          </a:p>
        </p:txBody>
      </p:sp>
      <p:sp>
        <p:nvSpPr>
          <p:cNvPr id="185" name="Google Shape;185;p25"/>
          <p:cNvSpPr/>
          <p:nvPr/>
        </p:nvSpPr>
        <p:spPr>
          <a:xfrm>
            <a:off x="975938" y="1895052"/>
            <a:ext cx="1206300" cy="1206300"/>
          </a:xfrm>
          <a:prstGeom prst="ellipse">
            <a:avLst/>
          </a:prstGeom>
          <a:solidFill>
            <a:srgbClr val="E4DEFF"/>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ZA" sz="1500">
                <a:solidFill>
                  <a:srgbClr val="9E99F2"/>
                </a:solidFill>
                <a:latin typeface="Open Sans"/>
                <a:ea typeface="Open Sans"/>
                <a:cs typeface="Open Sans"/>
                <a:sym typeface="Open Sans"/>
              </a:rPr>
              <a:t>Part 2</a:t>
            </a:r>
            <a:endParaRPr sz="1500">
              <a:latin typeface="Open Sans"/>
              <a:ea typeface="Open Sans"/>
              <a:cs typeface="Open Sans"/>
              <a:sym typeface="Open Sans"/>
            </a:endParaRPr>
          </a:p>
        </p:txBody>
      </p:sp>
      <p:pic>
        <p:nvPicPr>
          <p:cNvPr id="186" name="Google Shape;186;p25"/>
          <p:cNvPicPr preferRelativeResize="0"/>
          <p:nvPr/>
        </p:nvPicPr>
        <p:blipFill rotWithShape="1">
          <a:blip r:embed="rId3">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187" name="Google Shape;187;p25"/>
          <p:cNvSpPr txBox="1"/>
          <p:nvPr/>
        </p:nvSpPr>
        <p:spPr>
          <a:xfrm>
            <a:off x="1073882" y="4537832"/>
            <a:ext cx="23490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Clr>
                <a:srgbClr val="09294E"/>
              </a:buClr>
              <a:buSzPts val="800"/>
              <a:buFont typeface="Arial"/>
              <a:buNone/>
            </a:pPr>
            <a:r>
              <a:rPr lang="en-ZA" sz="1000" u="none" cap="none" strike="noStrike">
                <a:solidFill>
                  <a:srgbClr val="09294E"/>
                </a:solidFill>
                <a:latin typeface="Open Sans"/>
                <a:ea typeface="Open Sans"/>
                <a:cs typeface="Open Sans"/>
                <a:sym typeface="Open Sans"/>
              </a:rPr>
              <a:t>This button indicates a </a:t>
            </a:r>
            <a:r>
              <a:rPr lang="en-ZA" sz="1000">
                <a:solidFill>
                  <a:srgbClr val="09294E"/>
                </a:solidFill>
                <a:latin typeface="Open Sans"/>
                <a:ea typeface="Open Sans"/>
                <a:cs typeface="Open Sans"/>
                <a:sym typeface="Open Sans"/>
              </a:rPr>
              <a:t>key recommendation</a:t>
            </a:r>
            <a:endParaRPr sz="1000" u="none" cap="none" strike="noStrike">
              <a:solidFill>
                <a:srgbClr val="09294E"/>
              </a:solidFill>
              <a:latin typeface="Open Sans"/>
              <a:ea typeface="Open Sans"/>
              <a:cs typeface="Open Sans"/>
              <a:sym typeface="Open Sans"/>
            </a:endParaRPr>
          </a:p>
        </p:txBody>
      </p:sp>
      <p:sp>
        <p:nvSpPr>
          <p:cNvPr id="188" name="Google Shape;188;p25"/>
          <p:cNvSpPr txBox="1"/>
          <p:nvPr/>
        </p:nvSpPr>
        <p:spPr>
          <a:xfrm>
            <a:off x="4641923" y="1189825"/>
            <a:ext cx="3373800" cy="507300"/>
          </a:xfrm>
          <a:prstGeom prst="rect">
            <a:avLst/>
          </a:prstGeom>
          <a:noFill/>
          <a:ln>
            <a:noFill/>
          </a:ln>
        </p:spPr>
        <p:txBody>
          <a:bodyPr anchorCtr="0" anchor="ctr" bIns="45700" lIns="91425" spcFirstLastPara="1" rIns="91425" wrap="square" tIns="45700">
            <a:normAutofit/>
          </a:bodyPr>
          <a:lstStyle/>
          <a:p>
            <a:pPr indent="0" lvl="0" marL="0" marR="0" rtl="0" algn="l">
              <a:lnSpc>
                <a:spcPct val="100000"/>
              </a:lnSpc>
              <a:spcBef>
                <a:spcPts val="0"/>
              </a:spcBef>
              <a:spcAft>
                <a:spcPts val="0"/>
              </a:spcAft>
              <a:buClr>
                <a:srgbClr val="09294E"/>
              </a:buClr>
              <a:buSzPts val="800"/>
              <a:buFont typeface="Arial"/>
              <a:buNone/>
            </a:pPr>
            <a:r>
              <a:rPr i="1" lang="en-ZA" sz="800" u="none" cap="none" strike="noStrike">
                <a:solidFill>
                  <a:srgbClr val="09294E"/>
                </a:solidFill>
                <a:latin typeface="Open Sans"/>
                <a:ea typeface="Open Sans"/>
                <a:cs typeface="Open Sans"/>
                <a:sym typeface="Open Sans"/>
              </a:rPr>
              <a:t>This is an interactive panel: navigate</a:t>
            </a:r>
            <a:r>
              <a:rPr i="1" lang="en-ZA" sz="800">
                <a:solidFill>
                  <a:srgbClr val="09294E"/>
                </a:solidFill>
                <a:latin typeface="Open Sans"/>
                <a:ea typeface="Open Sans"/>
                <a:cs typeface="Open Sans"/>
                <a:sym typeface="Open Sans"/>
              </a:rPr>
              <a:t> </a:t>
            </a:r>
            <a:r>
              <a:rPr i="1" lang="en-ZA" sz="800" u="none" cap="none" strike="noStrike">
                <a:solidFill>
                  <a:srgbClr val="09294E"/>
                </a:solidFill>
                <a:latin typeface="Open Sans"/>
                <a:ea typeface="Open Sans"/>
                <a:cs typeface="Open Sans"/>
                <a:sym typeface="Open Sans"/>
              </a:rPr>
              <a:t>by clicking on a particular step</a:t>
            </a:r>
            <a:endParaRPr i="1">
              <a:latin typeface="Open Sans"/>
              <a:ea typeface="Open Sans"/>
              <a:cs typeface="Open Sans"/>
              <a:sym typeface="Open Sans"/>
            </a:endParaRPr>
          </a:p>
        </p:txBody>
      </p:sp>
      <p:cxnSp>
        <p:nvCxnSpPr>
          <p:cNvPr id="189" name="Google Shape;189;p25"/>
          <p:cNvCxnSpPr>
            <a:stCxn id="186" idx="6"/>
            <a:endCxn id="187" idx="1"/>
          </p:cNvCxnSpPr>
          <p:nvPr/>
        </p:nvCxnSpPr>
        <p:spPr>
          <a:xfrm>
            <a:off x="871800" y="4726100"/>
            <a:ext cx="202200" cy="0"/>
          </a:xfrm>
          <a:prstGeom prst="straightConnector1">
            <a:avLst/>
          </a:prstGeom>
          <a:noFill/>
          <a:ln cap="flat" cmpd="sng" w="9525">
            <a:solidFill>
              <a:schemeClr val="dk1"/>
            </a:solidFill>
            <a:prstDash val="solid"/>
            <a:round/>
            <a:headEnd len="med" w="med" type="none"/>
            <a:tailEnd len="med" w="med" type="oval"/>
          </a:ln>
        </p:spPr>
      </p:cxnSp>
      <p:sp>
        <p:nvSpPr>
          <p:cNvPr id="190" name="Google Shape;190;p25"/>
          <p:cNvSpPr txBox="1"/>
          <p:nvPr/>
        </p:nvSpPr>
        <p:spPr>
          <a:xfrm>
            <a:off x="2350000" y="1969500"/>
            <a:ext cx="50709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ZA" sz="1000">
                <a:solidFill>
                  <a:srgbClr val="000A3A"/>
                </a:solidFill>
                <a:latin typeface="Open Sans"/>
                <a:ea typeface="Open Sans"/>
                <a:cs typeface="Open Sans"/>
                <a:sym typeface="Open Sans"/>
              </a:rPr>
              <a:t>Defining the assessment </a:t>
            </a:r>
            <a:endParaRPr b="1" sz="1000">
              <a:solidFill>
                <a:srgbClr val="000A3A"/>
              </a:solidFill>
              <a:latin typeface="Open Sans"/>
              <a:ea typeface="Open Sans"/>
              <a:cs typeface="Open Sans"/>
              <a:sym typeface="Open Sans"/>
            </a:endParaRPr>
          </a:p>
        </p:txBody>
      </p:sp>
      <p:sp>
        <p:nvSpPr>
          <p:cNvPr id="191" name="Google Shape;191;p25"/>
          <p:cNvSpPr txBox="1"/>
          <p:nvPr>
            <p:ph idx="4294967295" type="body"/>
          </p:nvPr>
        </p:nvSpPr>
        <p:spPr>
          <a:xfrm>
            <a:off x="2354562" y="2312664"/>
            <a:ext cx="7620000" cy="226200"/>
          </a:xfrm>
          <a:prstGeom prst="rect">
            <a:avLst/>
          </a:prstGeom>
          <a:noFill/>
          <a:ln>
            <a:noFill/>
          </a:ln>
        </p:spPr>
        <p:txBody>
          <a:bodyPr anchorCtr="0" anchor="t" bIns="45700" lIns="91425" spcFirstLastPara="1" rIns="91425" wrap="square" tIns="45700">
            <a:noAutofit/>
          </a:bodyPr>
          <a:lstStyle/>
          <a:p>
            <a:pPr indent="0" lvl="0" marL="0" rtl="0" algn="l">
              <a:lnSpc>
                <a:spcPct val="113000"/>
              </a:lnSpc>
              <a:spcBef>
                <a:spcPts val="0"/>
              </a:spcBef>
              <a:spcAft>
                <a:spcPts val="0"/>
              </a:spcAft>
              <a:buClr>
                <a:srgbClr val="09294E"/>
              </a:buClr>
              <a:buSzPts val="1200"/>
              <a:buNone/>
            </a:pPr>
            <a:r>
              <a:rPr lang="en-ZA" sz="1000">
                <a:solidFill>
                  <a:srgbClr val="09294E"/>
                </a:solidFill>
              </a:rPr>
              <a:t>Clearly describe the policy to be assessed (Chapter 5)</a:t>
            </a:r>
            <a:endParaRPr sz="1000"/>
          </a:p>
        </p:txBody>
      </p:sp>
      <p:sp>
        <p:nvSpPr>
          <p:cNvPr id="192" name="Google Shape;192;p25"/>
          <p:cNvSpPr txBox="1"/>
          <p:nvPr>
            <p:ph idx="4294967295" type="body"/>
          </p:nvPr>
        </p:nvSpPr>
        <p:spPr>
          <a:xfrm>
            <a:off x="2349990" y="2604635"/>
            <a:ext cx="7620000" cy="226200"/>
          </a:xfrm>
          <a:prstGeom prst="rect">
            <a:avLst/>
          </a:prstGeom>
          <a:noFill/>
          <a:ln>
            <a:noFill/>
          </a:ln>
        </p:spPr>
        <p:txBody>
          <a:bodyPr anchorCtr="0" anchor="t" bIns="45700" lIns="91425" spcFirstLastPara="1" rIns="91425" wrap="square" tIns="45700">
            <a:noAutofit/>
          </a:bodyPr>
          <a:lstStyle/>
          <a:p>
            <a:pPr indent="0" lvl="0" marL="0" rtl="0" algn="l">
              <a:lnSpc>
                <a:spcPct val="113000"/>
              </a:lnSpc>
              <a:spcBef>
                <a:spcPts val="0"/>
              </a:spcBef>
              <a:spcAft>
                <a:spcPts val="0"/>
              </a:spcAft>
              <a:buClr>
                <a:srgbClr val="09294E"/>
              </a:buClr>
              <a:buSzPts val="1200"/>
              <a:buNone/>
            </a:pPr>
            <a:r>
              <a:rPr lang="en-ZA" sz="1000">
                <a:solidFill>
                  <a:srgbClr val="09294E"/>
                </a:solidFill>
              </a:rPr>
              <a:t>Identify the GHG impacts (Chapter 6)</a:t>
            </a:r>
            <a:endParaRPr sz="1000"/>
          </a:p>
        </p:txBody>
      </p:sp>
      <p:sp>
        <p:nvSpPr>
          <p:cNvPr id="193" name="Google Shape;193;p25">
            <a:hlinkClick action="ppaction://hlinksldjump" r:id="rId4"/>
          </p:cNvPr>
          <p:cNvSpPr/>
          <p:nvPr/>
        </p:nvSpPr>
        <p:spPr>
          <a:xfrm>
            <a:off x="2426190" y="2320201"/>
            <a:ext cx="3827100" cy="199200"/>
          </a:xfrm>
          <a:prstGeom prst="rect">
            <a:avLst/>
          </a:prstGeom>
          <a:noFill/>
          <a:ln cap="flat" cmpd="sng" w="9525">
            <a:solidFill>
              <a:srgbClr val="7E7E7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Open Sans"/>
              <a:ea typeface="Open Sans"/>
              <a:cs typeface="Open Sans"/>
              <a:sym typeface="Open Sans"/>
            </a:endParaRPr>
          </a:p>
        </p:txBody>
      </p:sp>
      <p:sp>
        <p:nvSpPr>
          <p:cNvPr id="194" name="Google Shape;194;p25">
            <a:hlinkClick action="ppaction://hlinksldjump" r:id="rId5"/>
          </p:cNvPr>
          <p:cNvSpPr/>
          <p:nvPr/>
        </p:nvSpPr>
        <p:spPr>
          <a:xfrm>
            <a:off x="2426350" y="2597100"/>
            <a:ext cx="3827100" cy="199200"/>
          </a:xfrm>
          <a:prstGeom prst="rect">
            <a:avLst/>
          </a:prstGeom>
          <a:noFill/>
          <a:ln cap="flat" cmpd="sng" w="9525">
            <a:solidFill>
              <a:srgbClr val="7E7E7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000">
              <a:solidFill>
                <a:schemeClr val="lt1"/>
              </a:solidFill>
              <a:latin typeface="Open Sans"/>
              <a:ea typeface="Open Sans"/>
              <a:cs typeface="Open Sans"/>
              <a:sym typeface="Ope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6" name="Shape 1026"/>
        <p:cNvGrpSpPr/>
        <p:nvPr/>
      </p:nvGrpSpPr>
      <p:grpSpPr>
        <a:xfrm>
          <a:off x="0" y="0"/>
          <a:ext cx="0" cy="0"/>
          <a:chOff x="0" y="0"/>
          <a:chExt cx="0" cy="0"/>
        </a:xfrm>
      </p:grpSpPr>
      <p:sp>
        <p:nvSpPr>
          <p:cNvPr id="1027" name="Google Shape;1027;p61"/>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Spreadsheet exercise</a:t>
            </a:r>
            <a:endParaRPr/>
          </a:p>
        </p:txBody>
      </p:sp>
      <p:sp>
        <p:nvSpPr>
          <p:cNvPr id="1028" name="Google Shape;1028;p61"/>
          <p:cNvSpPr txBox="1"/>
          <p:nvPr/>
        </p:nvSpPr>
        <p:spPr>
          <a:xfrm>
            <a:off x="689850" y="2011925"/>
            <a:ext cx="7764300" cy="1463700"/>
          </a:xfrm>
          <a:prstGeom prst="rect">
            <a:avLst/>
          </a:prstGeom>
          <a:noFill/>
          <a:ln>
            <a:noFill/>
          </a:ln>
        </p:spPr>
        <p:txBody>
          <a:bodyPr anchorCtr="0" anchor="ctr" bIns="45700" lIns="91425" spcFirstLastPara="1" rIns="91425" wrap="square" tIns="45700">
            <a:noAutofit/>
          </a:bodyPr>
          <a:lstStyle/>
          <a:p>
            <a:pPr indent="0" lvl="0" marL="0" rtl="0" algn="ctr">
              <a:lnSpc>
                <a:spcPct val="120000"/>
              </a:lnSpc>
              <a:spcBef>
                <a:spcPts val="0"/>
              </a:spcBef>
              <a:spcAft>
                <a:spcPts val="0"/>
              </a:spcAft>
              <a:buNone/>
            </a:pPr>
            <a:r>
              <a:rPr b="1" lang="en-ZA" sz="2400">
                <a:solidFill>
                  <a:schemeClr val="lt1"/>
                </a:solidFill>
                <a:highlight>
                  <a:schemeClr val="dk1"/>
                </a:highlight>
                <a:latin typeface="Open Sans"/>
                <a:ea typeface="Open Sans"/>
                <a:cs typeface="Open Sans"/>
                <a:sym typeface="Open Sans"/>
              </a:rPr>
              <a:t>Go to Excel spreadsheet for the templates and exercises on the description of administrative activities, intermediate effects and SD impacts</a:t>
            </a:r>
            <a:endParaRPr b="1" sz="2400">
              <a:solidFill>
                <a:schemeClr val="lt1"/>
              </a:solidFill>
              <a:highlight>
                <a:schemeClr val="dk1"/>
              </a:highlight>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2" name="Shape 1032"/>
        <p:cNvGrpSpPr/>
        <p:nvPr/>
      </p:nvGrpSpPr>
      <p:grpSpPr>
        <a:xfrm>
          <a:off x="0" y="0"/>
          <a:ext cx="0" cy="0"/>
          <a:chOff x="0" y="0"/>
          <a:chExt cx="0" cy="0"/>
        </a:xfrm>
      </p:grpSpPr>
      <p:sp>
        <p:nvSpPr>
          <p:cNvPr id="1033" name="Google Shape;1033;p62"/>
          <p:cNvSpPr txBox="1"/>
          <p:nvPr>
            <p:ph type="title"/>
          </p:nvPr>
        </p:nvSpPr>
        <p:spPr>
          <a:xfrm>
            <a:off x="4848300" y="445025"/>
            <a:ext cx="4212600" cy="1124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ZA"/>
              <a:t>Thank you!</a:t>
            </a:r>
            <a:endParaRPr/>
          </a:p>
        </p:txBody>
      </p:sp>
      <p:sp>
        <p:nvSpPr>
          <p:cNvPr id="1034" name="Google Shape;1034;p62"/>
          <p:cNvSpPr txBox="1"/>
          <p:nvPr>
            <p:ph idx="1" type="subTitle"/>
          </p:nvPr>
        </p:nvSpPr>
        <p:spPr>
          <a:xfrm>
            <a:off x="4962000" y="1407375"/>
            <a:ext cx="3985200" cy="6678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Clr>
                <a:srgbClr val="FFFFFF"/>
              </a:buClr>
              <a:buSzPts val="1400"/>
              <a:buFont typeface="Salsa"/>
              <a:buNone/>
            </a:pPr>
            <a:r>
              <a:rPr b="0" lang="en-ZA" u="sng">
                <a:hlinkClick r:id="rId3"/>
              </a:rPr>
              <a:t>www.climateactiontransparency.org</a:t>
            </a:r>
            <a:endParaRPr b="0"/>
          </a:p>
          <a:p>
            <a:pPr indent="0" lvl="0" marL="0" rtl="0" algn="l">
              <a:lnSpc>
                <a:spcPct val="90000"/>
              </a:lnSpc>
              <a:spcBef>
                <a:spcPts val="400"/>
              </a:spcBef>
              <a:spcAft>
                <a:spcPts val="0"/>
              </a:spcAft>
              <a:buClr>
                <a:srgbClr val="FFFFFF"/>
              </a:buClr>
              <a:buSzPts val="1400"/>
              <a:buFont typeface="Salsa"/>
              <a:buNone/>
            </a:pPr>
            <a:r>
              <a:rPr b="0" lang="en-ZA" u="sng">
                <a:hlinkClick r:id="rId4"/>
              </a:rPr>
              <a:t>icat@unops.org</a:t>
            </a:r>
            <a:endParaRPr b="0"/>
          </a:p>
          <a:p>
            <a:pPr indent="0" lvl="0" marL="0" rtl="0" algn="l">
              <a:lnSpc>
                <a:spcPct val="90000"/>
              </a:lnSpc>
              <a:spcBef>
                <a:spcPts val="400"/>
              </a:spcBef>
              <a:spcAft>
                <a:spcPts val="0"/>
              </a:spcAft>
              <a:buNone/>
            </a:pPr>
            <a:r>
              <a:rPr b="0" lang="en-ZA"/>
              <a:t>Twitter: @ICATclimate</a:t>
            </a:r>
            <a:endParaRPr/>
          </a:p>
          <a:p>
            <a:pPr indent="0" lvl="0" marL="0" rtl="0" algn="l">
              <a:spcBef>
                <a:spcPts val="400"/>
              </a:spcBef>
              <a:spcAft>
                <a:spcPts val="1200"/>
              </a:spcAft>
              <a:buNone/>
            </a:pPr>
            <a:r>
              <a:t/>
            </a:r>
            <a:endParaRPr/>
          </a:p>
        </p:txBody>
      </p:sp>
      <p:pic>
        <p:nvPicPr>
          <p:cNvPr id="1035" name="Google Shape;1035;p62"/>
          <p:cNvPicPr preferRelativeResize="0"/>
          <p:nvPr>
            <p:ph idx="2" type="pic"/>
          </p:nvPr>
        </p:nvPicPr>
        <p:blipFill rotWithShape="1">
          <a:blip r:embed="rId5">
            <a:alphaModFix/>
          </a:blip>
          <a:srcRect b="0" l="12512" r="12519" t="0"/>
          <a:stretch/>
        </p:blipFill>
        <p:spPr>
          <a:xfrm>
            <a:off x="-317325" y="-39675"/>
            <a:ext cx="3486900" cy="3471900"/>
          </a:xfrm>
          <a:prstGeom prst="ellipse">
            <a:avLst/>
          </a:prstGeom>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9" name="Shape 1039"/>
        <p:cNvGrpSpPr/>
        <p:nvPr/>
      </p:nvGrpSpPr>
      <p:grpSpPr>
        <a:xfrm>
          <a:off x="0" y="0"/>
          <a:ext cx="0" cy="0"/>
          <a:chOff x="0" y="0"/>
          <a:chExt cx="0" cy="0"/>
        </a:xfrm>
      </p:grpSpPr>
      <p:sp>
        <p:nvSpPr>
          <p:cNvPr id="1040" name="Google Shape;1040;p63"/>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Checklist of key recommendations</a:t>
            </a:r>
            <a:endParaRPr/>
          </a:p>
        </p:txBody>
      </p:sp>
      <p:pic>
        <p:nvPicPr>
          <p:cNvPr descr="Checkmark with solid fill" id="1041" name="Google Shape;1041;p63"/>
          <p:cNvPicPr preferRelativeResize="0"/>
          <p:nvPr/>
        </p:nvPicPr>
        <p:blipFill rotWithShape="1">
          <a:blip r:embed="rId3">
            <a:alphaModFix/>
          </a:blip>
          <a:srcRect b="0" l="0" r="0" t="0"/>
          <a:stretch/>
        </p:blipFill>
        <p:spPr>
          <a:xfrm>
            <a:off x="8045521" y="1766020"/>
            <a:ext cx="308985" cy="308985"/>
          </a:xfrm>
          <a:prstGeom prst="rect">
            <a:avLst/>
          </a:prstGeom>
          <a:noFill/>
          <a:ln>
            <a:noFill/>
          </a:ln>
        </p:spPr>
      </p:pic>
      <p:pic>
        <p:nvPicPr>
          <p:cNvPr descr="Checkmark with solid fill" id="1042" name="Google Shape;1042;p63"/>
          <p:cNvPicPr preferRelativeResize="0"/>
          <p:nvPr/>
        </p:nvPicPr>
        <p:blipFill rotWithShape="1">
          <a:blip r:embed="rId3">
            <a:alphaModFix/>
          </a:blip>
          <a:srcRect b="0" l="0" r="0" t="0"/>
          <a:stretch/>
        </p:blipFill>
        <p:spPr>
          <a:xfrm>
            <a:off x="8045521" y="2159545"/>
            <a:ext cx="308985" cy="308985"/>
          </a:xfrm>
          <a:prstGeom prst="rect">
            <a:avLst/>
          </a:prstGeom>
          <a:noFill/>
          <a:ln>
            <a:noFill/>
          </a:ln>
        </p:spPr>
      </p:pic>
      <p:pic>
        <p:nvPicPr>
          <p:cNvPr descr="Checkmark with solid fill" id="1043" name="Google Shape;1043;p63"/>
          <p:cNvPicPr preferRelativeResize="0"/>
          <p:nvPr/>
        </p:nvPicPr>
        <p:blipFill rotWithShape="1">
          <a:blip r:embed="rId3">
            <a:alphaModFix/>
          </a:blip>
          <a:srcRect b="0" l="0" r="0" t="0"/>
          <a:stretch/>
        </p:blipFill>
        <p:spPr>
          <a:xfrm>
            <a:off x="8045521" y="2468520"/>
            <a:ext cx="308985" cy="308985"/>
          </a:xfrm>
          <a:prstGeom prst="rect">
            <a:avLst/>
          </a:prstGeom>
          <a:noFill/>
          <a:ln>
            <a:noFill/>
          </a:ln>
        </p:spPr>
      </p:pic>
      <p:pic>
        <p:nvPicPr>
          <p:cNvPr descr="Checkmark with solid fill" id="1044" name="Google Shape;1044;p63"/>
          <p:cNvPicPr preferRelativeResize="0"/>
          <p:nvPr/>
        </p:nvPicPr>
        <p:blipFill rotWithShape="1">
          <a:blip r:embed="rId3">
            <a:alphaModFix/>
          </a:blip>
          <a:srcRect b="0" l="0" r="0" t="0"/>
          <a:stretch/>
        </p:blipFill>
        <p:spPr>
          <a:xfrm>
            <a:off x="8045521" y="2485220"/>
            <a:ext cx="308985" cy="308985"/>
          </a:xfrm>
          <a:prstGeom prst="rect">
            <a:avLst/>
          </a:prstGeom>
          <a:noFill/>
          <a:ln>
            <a:noFill/>
          </a:ln>
        </p:spPr>
      </p:pic>
      <p:pic>
        <p:nvPicPr>
          <p:cNvPr descr="Checkmark with solid fill" id="1045" name="Google Shape;1045;p63"/>
          <p:cNvPicPr preferRelativeResize="0"/>
          <p:nvPr/>
        </p:nvPicPr>
        <p:blipFill rotWithShape="1">
          <a:blip r:embed="rId3">
            <a:alphaModFix/>
          </a:blip>
          <a:srcRect b="0" l="0" r="0" t="0"/>
          <a:stretch/>
        </p:blipFill>
        <p:spPr>
          <a:xfrm>
            <a:off x="8045521" y="1951820"/>
            <a:ext cx="308985" cy="308985"/>
          </a:xfrm>
          <a:prstGeom prst="rect">
            <a:avLst/>
          </a:prstGeom>
          <a:noFill/>
          <a:ln>
            <a:noFill/>
          </a:ln>
        </p:spPr>
      </p:pic>
      <p:pic>
        <p:nvPicPr>
          <p:cNvPr descr="Checkmark with solid fill" id="1046" name="Google Shape;1046;p63"/>
          <p:cNvPicPr preferRelativeResize="0"/>
          <p:nvPr/>
        </p:nvPicPr>
        <p:blipFill rotWithShape="1">
          <a:blip r:embed="rId3">
            <a:alphaModFix/>
          </a:blip>
          <a:srcRect b="0" l="0" r="0" t="0"/>
          <a:stretch/>
        </p:blipFill>
        <p:spPr>
          <a:xfrm>
            <a:off x="8045521" y="2561420"/>
            <a:ext cx="308985" cy="308985"/>
          </a:xfrm>
          <a:prstGeom prst="rect">
            <a:avLst/>
          </a:prstGeom>
          <a:noFill/>
          <a:ln>
            <a:noFill/>
          </a:ln>
        </p:spPr>
      </p:pic>
      <p:graphicFrame>
        <p:nvGraphicFramePr>
          <p:cNvPr id="1047" name="Google Shape;1047;p63"/>
          <p:cNvGraphicFramePr/>
          <p:nvPr/>
        </p:nvGraphicFramePr>
        <p:xfrm>
          <a:off x="483526" y="1433587"/>
          <a:ext cx="3000000" cy="3000000"/>
        </p:xfrm>
        <a:graphic>
          <a:graphicData uri="http://schemas.openxmlformats.org/drawingml/2006/table">
            <a:tbl>
              <a:tblPr bandRow="1" firstRow="1">
                <a:noFill/>
                <a:tableStyleId>{7B3896A5-2EC1-4910-86EA-BEC527F3E479}</a:tableStyleId>
              </a:tblPr>
              <a:tblGrid>
                <a:gridCol w="1684875"/>
                <a:gridCol w="5641225"/>
                <a:gridCol w="850850"/>
              </a:tblGrid>
              <a:tr h="329725">
                <a:tc>
                  <a:txBody>
                    <a:bodyPr/>
                    <a:lstStyle/>
                    <a:p>
                      <a:pPr indent="0" lvl="0" marL="0" rtl="0" algn="l">
                        <a:spcBef>
                          <a:spcPts val="0"/>
                        </a:spcBef>
                        <a:spcAft>
                          <a:spcPts val="0"/>
                        </a:spcAft>
                        <a:buNone/>
                      </a:pPr>
                      <a:r>
                        <a:rPr lang="en-ZA" sz="1200">
                          <a:solidFill>
                            <a:srgbClr val="FAFAFA"/>
                          </a:solidFill>
                          <a:latin typeface="Open Sans"/>
                          <a:ea typeface="Open Sans"/>
                          <a:cs typeface="Open Sans"/>
                          <a:sym typeface="Open Sans"/>
                        </a:rPr>
                        <a:t>Chapter</a:t>
                      </a:r>
                      <a:endParaRPr sz="12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rtl="0" algn="l">
                        <a:spcBef>
                          <a:spcPts val="0"/>
                        </a:spcBef>
                        <a:spcAft>
                          <a:spcPts val="0"/>
                        </a:spcAft>
                        <a:buNone/>
                      </a:pPr>
                      <a:r>
                        <a:rPr lang="en-ZA" sz="1200">
                          <a:latin typeface="Open Sans"/>
                          <a:ea typeface="Open Sans"/>
                          <a:cs typeface="Open Sans"/>
                          <a:sym typeface="Open Sans"/>
                        </a:rPr>
                        <a:t>Key recommendation</a:t>
                      </a:r>
                      <a:endParaRPr sz="12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rtl="0" algn="l">
                        <a:spcBef>
                          <a:spcPts val="0"/>
                        </a:spcBef>
                        <a:spcAft>
                          <a:spcPts val="0"/>
                        </a:spcAft>
                        <a:buNone/>
                      </a:pPr>
                      <a:r>
                        <a:rPr lang="en-ZA" sz="1200">
                          <a:solidFill>
                            <a:srgbClr val="FAFAFA"/>
                          </a:solidFill>
                          <a:latin typeface="Open Sans"/>
                          <a:ea typeface="Open Sans"/>
                          <a:cs typeface="Open Sans"/>
                          <a:sym typeface="Open Sans"/>
                        </a:rPr>
                        <a:t>Check</a:t>
                      </a:r>
                      <a:endParaRPr sz="12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r>
              <a:tr h="705225">
                <a:tc>
                  <a:txBody>
                    <a:bodyPr/>
                    <a:lstStyle/>
                    <a:p>
                      <a:pPr indent="0" lvl="0" marL="0" rtl="0" algn="l">
                        <a:spcBef>
                          <a:spcPts val="0"/>
                        </a:spcBef>
                        <a:spcAft>
                          <a:spcPts val="0"/>
                        </a:spcAft>
                        <a:buNone/>
                      </a:pPr>
                      <a:r>
                        <a:rPr b="1" lang="en-ZA" sz="1000">
                          <a:latin typeface="Open Sans"/>
                          <a:ea typeface="Open Sans"/>
                          <a:cs typeface="Open Sans"/>
                          <a:sym typeface="Open Sans"/>
                        </a:rPr>
                        <a:t>Chapter 5. </a:t>
                      </a:r>
                      <a:r>
                        <a:rPr lang="en-ZA" sz="1000">
                          <a:latin typeface="Open Sans"/>
                          <a:ea typeface="Open Sans"/>
                          <a:cs typeface="Open Sans"/>
                          <a:sym typeface="Open Sans"/>
                        </a:rPr>
                        <a:t>Objectives of estimating GHG impacts</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4DEFF"/>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Clearly describe the policy (or package of policies) that is being assessed</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300675">
                <a:tc rowSpan="4">
                  <a:txBody>
                    <a:bodyPr/>
                    <a:lstStyle/>
                    <a:p>
                      <a:pPr indent="0" lvl="0" marL="0" rtl="0" algn="l">
                        <a:spcBef>
                          <a:spcPts val="0"/>
                        </a:spcBef>
                        <a:spcAft>
                          <a:spcPts val="0"/>
                        </a:spcAft>
                        <a:buNone/>
                      </a:pPr>
                      <a:r>
                        <a:rPr b="1" lang="en-ZA" sz="1000">
                          <a:latin typeface="Open Sans"/>
                          <a:ea typeface="Open Sans"/>
                          <a:cs typeface="Open Sans"/>
                          <a:sym typeface="Open Sans"/>
                        </a:rPr>
                        <a:t>Chapter 6. </a:t>
                      </a:r>
                      <a:r>
                        <a:rPr lang="en-ZA" sz="1000">
                          <a:latin typeface="Open Sans"/>
                          <a:ea typeface="Open Sans"/>
                          <a:cs typeface="Open Sans"/>
                          <a:sym typeface="Open Sans"/>
                        </a:rPr>
                        <a:t>Using the Guidance</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E4DEFF"/>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Base the assessment on the principles of relevance, completeness, consistency, transparency and accuracy.</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r>
              <a:tr h="300675">
                <a:tc vMerge="1"/>
                <a:tc>
                  <a:txBody>
                    <a:bodyPr/>
                    <a:lstStyle/>
                    <a:p>
                      <a:pPr indent="0" lvl="0" marL="0" marR="0" rtl="0" algn="l">
                        <a:spcBef>
                          <a:spcPts val="0"/>
                        </a:spcBef>
                        <a:spcAft>
                          <a:spcPts val="0"/>
                        </a:spcAft>
                        <a:buNone/>
                      </a:pPr>
                      <a:r>
                        <a:rPr lang="en-ZA" sz="1000">
                          <a:latin typeface="Open Sans"/>
                          <a:ea typeface="Open Sans"/>
                          <a:cs typeface="Open Sans"/>
                          <a:sym typeface="Open Sans"/>
                        </a:rPr>
                        <a:t>Identify the inputs and activities that go into implementing the policy Identify all intermediate effects of the policy</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r>
              <a:tr h="300675">
                <a:tc vMerge="1"/>
                <a:tc>
                  <a:txBody>
                    <a:bodyPr/>
                    <a:lstStyle/>
                    <a:p>
                      <a:pPr indent="0" lvl="0" marL="0" marR="0" rtl="0" algn="l">
                        <a:spcBef>
                          <a:spcPts val="0"/>
                        </a:spcBef>
                        <a:spcAft>
                          <a:spcPts val="0"/>
                        </a:spcAft>
                        <a:buNone/>
                      </a:pPr>
                      <a:r>
                        <a:rPr lang="en-ZA" sz="1000">
                          <a:latin typeface="Open Sans"/>
                          <a:ea typeface="Open Sans"/>
                          <a:cs typeface="Open Sans"/>
                          <a:sym typeface="Open Sans"/>
                        </a:rPr>
                        <a:t>Identify all potential GHG impacts of the policy Develop a causal chain</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r>
              <a:tr h="300675">
                <a:tc vMerge="1"/>
                <a:tc>
                  <a:txBody>
                    <a:bodyPr/>
                    <a:lstStyle/>
                    <a:p>
                      <a:pPr indent="0" lvl="0" marL="0" marR="0" rtl="0" algn="l">
                        <a:spcBef>
                          <a:spcPts val="0"/>
                        </a:spcBef>
                        <a:spcAft>
                          <a:spcPts val="0"/>
                        </a:spcAft>
                        <a:buNone/>
                      </a:pPr>
                      <a:r>
                        <a:rPr lang="en-ZA" sz="1000">
                          <a:latin typeface="Open Sans"/>
                          <a:ea typeface="Open Sans"/>
                          <a:cs typeface="Open Sans"/>
                          <a:sym typeface="Open Sans"/>
                        </a:rPr>
                        <a:t>Include all significant GHG impacts in the GHG assessment boundary</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r>
            </a:tbl>
          </a:graphicData>
        </a:graphic>
      </p:graphicFrame>
      <p:pic>
        <p:nvPicPr>
          <p:cNvPr descr="Checkmark with solid fill" id="1048" name="Google Shape;1048;p63"/>
          <p:cNvPicPr preferRelativeResize="0"/>
          <p:nvPr/>
        </p:nvPicPr>
        <p:blipFill rotWithShape="1">
          <a:blip r:embed="rId4">
            <a:alphaModFix/>
          </a:blip>
          <a:srcRect b="0" l="0" r="0" t="0"/>
          <a:stretch/>
        </p:blipFill>
        <p:spPr>
          <a:xfrm>
            <a:off x="8045527" y="1951816"/>
            <a:ext cx="308985" cy="308985"/>
          </a:xfrm>
          <a:prstGeom prst="rect">
            <a:avLst/>
          </a:prstGeom>
          <a:noFill/>
          <a:ln>
            <a:noFill/>
          </a:ln>
        </p:spPr>
      </p:pic>
      <p:pic>
        <p:nvPicPr>
          <p:cNvPr descr="Checkmark with solid fill" id="1049" name="Google Shape;1049;p63"/>
          <p:cNvPicPr preferRelativeResize="0"/>
          <p:nvPr/>
        </p:nvPicPr>
        <p:blipFill rotWithShape="1">
          <a:blip r:embed="rId4">
            <a:alphaModFix/>
          </a:blip>
          <a:srcRect b="0" l="0" r="0" t="0"/>
          <a:stretch/>
        </p:blipFill>
        <p:spPr>
          <a:xfrm>
            <a:off x="8045527" y="2485216"/>
            <a:ext cx="308985" cy="308985"/>
          </a:xfrm>
          <a:prstGeom prst="rect">
            <a:avLst/>
          </a:prstGeom>
          <a:noFill/>
          <a:ln>
            <a:noFill/>
          </a:ln>
        </p:spPr>
      </p:pic>
      <p:pic>
        <p:nvPicPr>
          <p:cNvPr descr="Checkmark with solid fill" id="1050" name="Google Shape;1050;p63"/>
          <p:cNvPicPr preferRelativeResize="0"/>
          <p:nvPr/>
        </p:nvPicPr>
        <p:blipFill rotWithShape="1">
          <a:blip r:embed="rId4">
            <a:alphaModFix/>
          </a:blip>
          <a:srcRect b="0" l="0" r="0" t="0"/>
          <a:stretch/>
        </p:blipFill>
        <p:spPr>
          <a:xfrm>
            <a:off x="8045527" y="3247216"/>
            <a:ext cx="308985" cy="308985"/>
          </a:xfrm>
          <a:prstGeom prst="rect">
            <a:avLst/>
          </a:prstGeom>
          <a:noFill/>
          <a:ln>
            <a:noFill/>
          </a:ln>
        </p:spPr>
      </p:pic>
      <p:pic>
        <p:nvPicPr>
          <p:cNvPr descr="Checkmark with solid fill" id="1051" name="Google Shape;1051;p63"/>
          <p:cNvPicPr preferRelativeResize="0"/>
          <p:nvPr/>
        </p:nvPicPr>
        <p:blipFill rotWithShape="1">
          <a:blip r:embed="rId4">
            <a:alphaModFix/>
          </a:blip>
          <a:srcRect b="0" l="0" r="0" t="0"/>
          <a:stretch/>
        </p:blipFill>
        <p:spPr>
          <a:xfrm>
            <a:off x="8045527" y="2866216"/>
            <a:ext cx="308985" cy="308985"/>
          </a:xfrm>
          <a:prstGeom prst="rect">
            <a:avLst/>
          </a:prstGeom>
          <a:noFill/>
          <a:ln>
            <a:noFill/>
          </a:ln>
        </p:spPr>
      </p:pic>
      <p:pic>
        <p:nvPicPr>
          <p:cNvPr descr="Checkmark with solid fill" id="1052" name="Google Shape;1052;p63"/>
          <p:cNvPicPr preferRelativeResize="0"/>
          <p:nvPr/>
        </p:nvPicPr>
        <p:blipFill rotWithShape="1">
          <a:blip r:embed="rId4">
            <a:alphaModFix/>
          </a:blip>
          <a:srcRect b="0" l="0" r="0" t="0"/>
          <a:stretch/>
        </p:blipFill>
        <p:spPr>
          <a:xfrm>
            <a:off x="8045527" y="3628216"/>
            <a:ext cx="308985" cy="308985"/>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7" name="Shape 1057"/>
        <p:cNvGrpSpPr/>
        <p:nvPr/>
      </p:nvGrpSpPr>
      <p:grpSpPr>
        <a:xfrm>
          <a:off x="0" y="0"/>
          <a:ext cx="0" cy="0"/>
          <a:chOff x="0" y="0"/>
          <a:chExt cx="0" cy="0"/>
        </a:xfrm>
      </p:grpSpPr>
      <p:sp>
        <p:nvSpPr>
          <p:cNvPr id="1058" name="Google Shape;1058;p64"/>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00000"/>
              <a:buFont typeface="Arial"/>
              <a:buNone/>
            </a:pPr>
            <a:r>
              <a:rPr lang="en-ZA" sz="2800"/>
              <a:t>Advantages and disadvantages of assessing policies individually or as a package</a:t>
            </a:r>
            <a:endParaRPr sz="2800">
              <a:solidFill>
                <a:srgbClr val="595959"/>
              </a:solidFill>
            </a:endParaRPr>
          </a:p>
        </p:txBody>
      </p:sp>
      <p:sp>
        <p:nvSpPr>
          <p:cNvPr id="1059" name="Google Shape;1059;p64">
            <a:hlinkClick action="ppaction://hlinksldjump" r:id="rId3"/>
          </p:cNvPr>
          <p:cNvSpPr/>
          <p:nvPr/>
        </p:nvSpPr>
        <p:spPr>
          <a:xfrm>
            <a:off x="3214770" y="4457700"/>
            <a:ext cx="681900" cy="140100"/>
          </a:xfrm>
          <a:custGeom>
            <a:rect b="b" l="l" r="r" t="t"/>
            <a:pathLst>
              <a:path extrusionOk="0" h="120000" w="120000">
                <a:moveTo>
                  <a:pt x="0" y="0"/>
                </a:moveTo>
                <a:lnTo>
                  <a:pt x="120000" y="0"/>
                </a:lnTo>
                <a:lnTo>
                  <a:pt x="120000" y="120000"/>
                </a:lnTo>
                <a:lnTo>
                  <a:pt x="0" y="120000"/>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060" name="Google Shape;1060;p64"/>
          <p:cNvSpPr/>
          <p:nvPr>
            <p:ph idx="4294967295" type="body"/>
          </p:nvPr>
        </p:nvSpPr>
        <p:spPr>
          <a:xfrm>
            <a:off x="457200" y="4490298"/>
            <a:ext cx="1432800" cy="4407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a:bodyPr>
          <a:lstStyle/>
          <a:p>
            <a:pPr indent="0" lvl="0" marL="0" rtl="0" algn="l">
              <a:lnSpc>
                <a:spcPct val="90000"/>
              </a:lnSpc>
              <a:spcBef>
                <a:spcPts val="0"/>
              </a:spcBef>
              <a:spcAft>
                <a:spcPts val="1200"/>
              </a:spcAft>
              <a:buClr>
                <a:srgbClr val="09294E"/>
              </a:buClr>
              <a:buSzPct val="38095"/>
              <a:buNone/>
            </a:pPr>
            <a:r>
              <a:rPr lang="en-ZA"/>
              <a:t>To assessment steps</a:t>
            </a:r>
            <a:endParaRPr/>
          </a:p>
        </p:txBody>
      </p:sp>
      <p:sp>
        <p:nvSpPr>
          <p:cNvPr id="1061" name="Google Shape;1061;p64">
            <a:hlinkClick action="ppaction://hlinksldjump" r:id="rId4"/>
          </p:cNvPr>
          <p:cNvSpPr/>
          <p:nvPr/>
        </p:nvSpPr>
        <p:spPr>
          <a:xfrm>
            <a:off x="685801" y="4582246"/>
            <a:ext cx="1044900" cy="216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062" name="Google Shape;1062;p64"/>
          <p:cNvGraphicFramePr/>
          <p:nvPr/>
        </p:nvGraphicFramePr>
        <p:xfrm>
          <a:off x="311701" y="1170687"/>
          <a:ext cx="3000000" cy="3000000"/>
        </p:xfrm>
        <a:graphic>
          <a:graphicData uri="http://schemas.openxmlformats.org/drawingml/2006/table">
            <a:tbl>
              <a:tblPr bandRow="1" firstRow="1">
                <a:noFill/>
                <a:tableStyleId>{7B3896A5-2EC1-4910-86EA-BEC527F3E479}</a:tableStyleId>
              </a:tblPr>
              <a:tblGrid>
                <a:gridCol w="1408375"/>
                <a:gridCol w="3782650"/>
                <a:gridCol w="2969950"/>
              </a:tblGrid>
              <a:tr h="499675">
                <a:tc>
                  <a:txBody>
                    <a:bodyPr/>
                    <a:lstStyle/>
                    <a:p>
                      <a:pPr indent="0" lvl="0" marL="0" marR="0" rtl="0" algn="l">
                        <a:lnSpc>
                          <a:spcPct val="115000"/>
                        </a:lnSpc>
                        <a:spcBef>
                          <a:spcPts val="0"/>
                        </a:spcBef>
                        <a:spcAft>
                          <a:spcPts val="0"/>
                        </a:spcAft>
                        <a:buNone/>
                      </a:pPr>
                      <a:r>
                        <a:rPr lang="en-ZA" sz="1000">
                          <a:latin typeface="Open Sans"/>
                          <a:ea typeface="Open Sans"/>
                          <a:cs typeface="Open Sans"/>
                          <a:sym typeface="Open Sans"/>
                        </a:rPr>
                        <a:t>Approach</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rtl="0" algn="l">
                        <a:lnSpc>
                          <a:spcPct val="115000"/>
                        </a:lnSpc>
                        <a:spcBef>
                          <a:spcPts val="0"/>
                        </a:spcBef>
                        <a:spcAft>
                          <a:spcPts val="0"/>
                        </a:spcAft>
                        <a:buNone/>
                      </a:pPr>
                      <a:r>
                        <a:rPr lang="en-ZA" sz="1000">
                          <a:latin typeface="Open Sans"/>
                          <a:ea typeface="Open Sans"/>
                          <a:cs typeface="Open Sans"/>
                          <a:sym typeface="Open Sans"/>
                        </a:rPr>
                        <a:t>Advantages</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marR="0" rtl="0" algn="l">
                        <a:lnSpc>
                          <a:spcPct val="115000"/>
                        </a:lnSpc>
                        <a:spcBef>
                          <a:spcPts val="0"/>
                        </a:spcBef>
                        <a:spcAft>
                          <a:spcPts val="0"/>
                        </a:spcAft>
                        <a:buNone/>
                      </a:pPr>
                      <a:r>
                        <a:rPr lang="en-ZA" sz="1000">
                          <a:latin typeface="Open Sans"/>
                          <a:ea typeface="Open Sans"/>
                          <a:cs typeface="Open Sans"/>
                          <a:sym typeface="Open Sans"/>
                        </a:rPr>
                        <a:t>Disadvantages</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r>
              <a:tr h="1295400">
                <a:tc>
                  <a:txBody>
                    <a:bodyPr/>
                    <a:lstStyle/>
                    <a:p>
                      <a:pPr indent="0" lvl="0" marL="0" marR="0" rtl="0" algn="l">
                        <a:lnSpc>
                          <a:spcPct val="115000"/>
                        </a:lnSpc>
                        <a:spcBef>
                          <a:spcPts val="0"/>
                        </a:spcBef>
                        <a:spcAft>
                          <a:spcPts val="0"/>
                        </a:spcAft>
                        <a:buNone/>
                      </a:pPr>
                      <a:r>
                        <a:rPr lang="en-ZA" sz="1000">
                          <a:solidFill>
                            <a:srgbClr val="000A3A"/>
                          </a:solidFill>
                          <a:latin typeface="Open Sans"/>
                          <a:ea typeface="Open Sans"/>
                          <a:cs typeface="Open Sans"/>
                          <a:sym typeface="Open Sans"/>
                        </a:rPr>
                        <a:t>Assessing policies </a:t>
                      </a:r>
                      <a:r>
                        <a:rPr b="1" lang="en-ZA" sz="1000">
                          <a:solidFill>
                            <a:srgbClr val="000A3A"/>
                          </a:solidFill>
                          <a:latin typeface="Open Sans"/>
                          <a:ea typeface="Open Sans"/>
                          <a:cs typeface="Open Sans"/>
                          <a:sym typeface="Open Sans"/>
                        </a:rPr>
                        <a:t>individually</a:t>
                      </a:r>
                      <a:endParaRPr b="1" sz="10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92100" lvl="0" marL="457200" marR="0" rtl="0" algn="l">
                        <a:lnSpc>
                          <a:spcPct val="115000"/>
                        </a:lnSpc>
                        <a:spcBef>
                          <a:spcPts val="0"/>
                        </a:spcBef>
                        <a:spcAft>
                          <a:spcPts val="0"/>
                        </a:spcAft>
                        <a:buSzPts val="1000"/>
                        <a:buFont typeface="Open Sans"/>
                        <a:buChar char="●"/>
                      </a:pPr>
                      <a:r>
                        <a:rPr lang="en-ZA" sz="1000">
                          <a:latin typeface="Open Sans"/>
                          <a:ea typeface="Open Sans"/>
                          <a:cs typeface="Open Sans"/>
                          <a:sym typeface="Open Sans"/>
                        </a:rPr>
                        <a:t>Shows the effectiveness of individual policies, which decision makers may require to make decisions about which individual policies to support </a:t>
                      </a:r>
                      <a:endParaRPr sz="1000">
                        <a:latin typeface="Open Sans"/>
                        <a:ea typeface="Open Sans"/>
                        <a:cs typeface="Open Sans"/>
                        <a:sym typeface="Open Sans"/>
                      </a:endParaRPr>
                    </a:p>
                    <a:p>
                      <a:pPr indent="-292100" lvl="0" marL="457200" marR="0" rtl="0" algn="l">
                        <a:lnSpc>
                          <a:spcPct val="115000"/>
                        </a:lnSpc>
                        <a:spcBef>
                          <a:spcPts val="0"/>
                        </a:spcBef>
                        <a:spcAft>
                          <a:spcPts val="0"/>
                        </a:spcAft>
                        <a:buSzPts val="1000"/>
                        <a:buFont typeface="Open Sans"/>
                        <a:buChar char="●"/>
                      </a:pPr>
                      <a:r>
                        <a:rPr lang="en-ZA" sz="1000">
                          <a:latin typeface="Open Sans"/>
                          <a:ea typeface="Open Sans"/>
                          <a:cs typeface="Open Sans"/>
                          <a:sym typeface="Open Sans"/>
                        </a:rPr>
                        <a:t>May be simpler than assessing a package in some cases, since the causal chain and range of impacts for a package may be significantly more complex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92100" lvl="0" marL="457200" marR="0" rtl="0" algn="l">
                        <a:lnSpc>
                          <a:spcPct val="115000"/>
                        </a:lnSpc>
                        <a:spcBef>
                          <a:spcPts val="0"/>
                        </a:spcBef>
                        <a:spcAft>
                          <a:spcPts val="0"/>
                        </a:spcAft>
                        <a:buSzPts val="1000"/>
                        <a:buFont typeface="Open Sans"/>
                        <a:buChar char="●"/>
                      </a:pPr>
                      <a:r>
                        <a:rPr lang="en-ZA" sz="1000">
                          <a:latin typeface="Open Sans"/>
                          <a:ea typeface="Open Sans"/>
                          <a:cs typeface="Open Sans"/>
                          <a:sym typeface="Open Sans"/>
                        </a:rPr>
                        <a:t>The estimated impacts from assessments of individual policies cannot be straightforwardly summed to determine total impacts, if interactions are not accounted for</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1295400">
                <a:tc>
                  <a:txBody>
                    <a:bodyPr/>
                    <a:lstStyle/>
                    <a:p>
                      <a:pPr indent="0" lvl="0" marL="0" marR="0" rtl="0" algn="l">
                        <a:lnSpc>
                          <a:spcPct val="115000"/>
                        </a:lnSpc>
                        <a:spcBef>
                          <a:spcPts val="0"/>
                        </a:spcBef>
                        <a:spcAft>
                          <a:spcPts val="0"/>
                        </a:spcAft>
                        <a:buNone/>
                      </a:pPr>
                      <a:r>
                        <a:rPr lang="en-ZA" sz="1000">
                          <a:solidFill>
                            <a:srgbClr val="000A3A"/>
                          </a:solidFill>
                          <a:latin typeface="Open Sans"/>
                          <a:ea typeface="Open Sans"/>
                          <a:cs typeface="Open Sans"/>
                          <a:sym typeface="Open Sans"/>
                        </a:rPr>
                        <a:t>Assessing policies </a:t>
                      </a:r>
                      <a:r>
                        <a:rPr b="1" lang="en-ZA" sz="1000">
                          <a:solidFill>
                            <a:srgbClr val="000A3A"/>
                          </a:solidFill>
                          <a:latin typeface="Open Sans"/>
                          <a:ea typeface="Open Sans"/>
                          <a:cs typeface="Open Sans"/>
                          <a:sym typeface="Open Sans"/>
                        </a:rPr>
                        <a:t>as a package </a:t>
                      </a:r>
                      <a:endParaRPr b="1" sz="10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292100" lvl="0" marL="457200" marR="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Captures the interactions between policies in the package and better reflects the total impacts of the package </a:t>
                      </a:r>
                      <a:endParaRPr sz="1000">
                        <a:solidFill>
                          <a:srgbClr val="000A3A"/>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May be simpler than undertaking individual assessments in some cases, since it avoids the need to disaggregate the effects of individual policies </a:t>
                      </a:r>
                      <a:endParaRPr sz="10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292100" lvl="0" marL="457200" marR="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Does not show the effectiveness of individual policies </a:t>
                      </a:r>
                      <a:endParaRPr sz="1000">
                        <a:solidFill>
                          <a:srgbClr val="000A3A"/>
                        </a:solidFill>
                        <a:latin typeface="Open Sans"/>
                        <a:ea typeface="Open Sans"/>
                        <a:cs typeface="Open Sans"/>
                        <a:sym typeface="Open Sans"/>
                      </a:endParaRPr>
                    </a:p>
                    <a:p>
                      <a:pPr indent="-292100" lvl="0" marL="457200" marR="0" rtl="0" algn="l">
                        <a:lnSpc>
                          <a:spcPct val="115000"/>
                        </a:lnSpc>
                        <a:spcBef>
                          <a:spcPts val="0"/>
                        </a:spcBef>
                        <a:spcAft>
                          <a:spcPts val="0"/>
                        </a:spcAft>
                        <a:buClr>
                          <a:srgbClr val="000A3A"/>
                        </a:buClr>
                        <a:buSzPts val="1000"/>
                        <a:buFont typeface="Open Sans"/>
                        <a:buChar char="●"/>
                      </a:pPr>
                      <a:r>
                        <a:rPr lang="en-ZA" sz="1000">
                          <a:solidFill>
                            <a:srgbClr val="000A3A"/>
                          </a:solidFill>
                          <a:latin typeface="Open Sans"/>
                          <a:ea typeface="Open Sans"/>
                          <a:cs typeface="Open Sans"/>
                          <a:sym typeface="Open Sans"/>
                        </a:rPr>
                        <a:t>May be difficult to quantify</a:t>
                      </a:r>
                      <a:endParaRPr sz="1000">
                        <a:solidFill>
                          <a:srgbClr val="000A3A"/>
                        </a:solidFill>
                        <a:latin typeface="Open Sans"/>
                        <a:ea typeface="Open Sans"/>
                        <a:cs typeface="Open Sans"/>
                        <a:sym typeface="Open Sans"/>
                      </a:endParaRPr>
                    </a:p>
                    <a:p>
                      <a:pPr indent="0" lvl="0" marL="0" marR="0" rtl="0" algn="l">
                        <a:lnSpc>
                          <a:spcPct val="115000"/>
                        </a:lnSpc>
                        <a:spcBef>
                          <a:spcPts val="0"/>
                        </a:spcBef>
                        <a:spcAft>
                          <a:spcPts val="0"/>
                        </a:spcAft>
                        <a:buNone/>
                      </a:pPr>
                      <a:r>
                        <a:t/>
                      </a:r>
                      <a:endParaRPr sz="10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7" name="Shape 1067"/>
        <p:cNvGrpSpPr/>
        <p:nvPr/>
      </p:nvGrpSpPr>
      <p:grpSpPr>
        <a:xfrm>
          <a:off x="0" y="0"/>
          <a:ext cx="0" cy="0"/>
          <a:chOff x="0" y="0"/>
          <a:chExt cx="0" cy="0"/>
        </a:xfrm>
      </p:grpSpPr>
      <p:sp>
        <p:nvSpPr>
          <p:cNvPr id="1068" name="Google Shape;1068;p65"/>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00000"/>
              <a:buFont typeface="Arial"/>
              <a:buNone/>
            </a:pPr>
            <a:r>
              <a:rPr lang="en-ZA" sz="2800"/>
              <a:t>Criteria for determining whether to assess policies individually or as a package</a:t>
            </a:r>
            <a:endParaRPr sz="2800">
              <a:solidFill>
                <a:srgbClr val="595959"/>
              </a:solidFill>
            </a:endParaRPr>
          </a:p>
        </p:txBody>
      </p:sp>
      <p:sp>
        <p:nvSpPr>
          <p:cNvPr id="1069" name="Google Shape;1069;p65"/>
          <p:cNvSpPr/>
          <p:nvPr>
            <p:ph idx="4294967295" type="body"/>
          </p:nvPr>
        </p:nvSpPr>
        <p:spPr>
          <a:xfrm>
            <a:off x="457200" y="4515123"/>
            <a:ext cx="1432800" cy="4158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a:bodyPr>
          <a:lstStyle/>
          <a:p>
            <a:pPr indent="0" lvl="0" marL="0" rtl="0" algn="l">
              <a:lnSpc>
                <a:spcPct val="90000"/>
              </a:lnSpc>
              <a:spcBef>
                <a:spcPts val="0"/>
              </a:spcBef>
              <a:spcAft>
                <a:spcPts val="1200"/>
              </a:spcAft>
              <a:buClr>
                <a:srgbClr val="09294E"/>
              </a:buClr>
              <a:buSzPct val="38095"/>
              <a:buNone/>
            </a:pPr>
            <a:r>
              <a:rPr lang="en-ZA"/>
              <a:t>To assessment steps</a:t>
            </a:r>
            <a:endParaRPr/>
          </a:p>
        </p:txBody>
      </p:sp>
      <p:sp>
        <p:nvSpPr>
          <p:cNvPr id="1070" name="Google Shape;1070;p65">
            <a:hlinkClick action="ppaction://hlinksldjump" r:id="rId3"/>
          </p:cNvPr>
          <p:cNvSpPr/>
          <p:nvPr/>
        </p:nvSpPr>
        <p:spPr>
          <a:xfrm>
            <a:off x="644769" y="4613179"/>
            <a:ext cx="1044900" cy="204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071" name="Google Shape;1071;p65"/>
          <p:cNvGraphicFramePr/>
          <p:nvPr/>
        </p:nvGraphicFramePr>
        <p:xfrm>
          <a:off x="311701" y="1246887"/>
          <a:ext cx="3000000" cy="3000000"/>
        </p:xfrm>
        <a:graphic>
          <a:graphicData uri="http://schemas.openxmlformats.org/drawingml/2006/table">
            <a:tbl>
              <a:tblPr bandRow="1" firstRow="1">
                <a:noFill/>
                <a:tableStyleId>{7B3896A5-2EC1-4910-86EA-BEC527F3E479}</a:tableStyleId>
              </a:tblPr>
              <a:tblGrid>
                <a:gridCol w="1001950"/>
                <a:gridCol w="5352300"/>
                <a:gridCol w="2166350"/>
              </a:tblGrid>
              <a:tr h="499675">
                <a:tc>
                  <a:txBody>
                    <a:bodyPr/>
                    <a:lstStyle/>
                    <a:p>
                      <a:pPr indent="0" lvl="0" marL="0" marR="0" rtl="0" algn="l">
                        <a:lnSpc>
                          <a:spcPct val="115000"/>
                        </a:lnSpc>
                        <a:spcBef>
                          <a:spcPts val="0"/>
                        </a:spcBef>
                        <a:spcAft>
                          <a:spcPts val="0"/>
                        </a:spcAft>
                        <a:buNone/>
                      </a:pPr>
                      <a:r>
                        <a:rPr lang="en-ZA" sz="1000">
                          <a:latin typeface="Open Sans"/>
                          <a:ea typeface="Open Sans"/>
                          <a:cs typeface="Open Sans"/>
                          <a:sym typeface="Open Sans"/>
                        </a:rPr>
                        <a:t>Criteria</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rtl="0" algn="l">
                        <a:lnSpc>
                          <a:spcPct val="115000"/>
                        </a:lnSpc>
                        <a:spcBef>
                          <a:spcPts val="0"/>
                        </a:spcBef>
                        <a:spcAft>
                          <a:spcPts val="0"/>
                        </a:spcAft>
                        <a:buNone/>
                      </a:pPr>
                      <a:r>
                        <a:rPr lang="en-ZA" sz="1000">
                          <a:latin typeface="Open Sans"/>
                          <a:ea typeface="Open Sans"/>
                          <a:cs typeface="Open Sans"/>
                          <a:sym typeface="Open Sans"/>
                        </a:rPr>
                        <a:t>Questions</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marR="0" rtl="0" algn="l">
                        <a:lnSpc>
                          <a:spcPct val="115000"/>
                        </a:lnSpc>
                        <a:spcBef>
                          <a:spcPts val="0"/>
                        </a:spcBef>
                        <a:spcAft>
                          <a:spcPts val="0"/>
                        </a:spcAft>
                        <a:buNone/>
                      </a:pPr>
                      <a:r>
                        <a:rPr lang="en-ZA" sz="1000">
                          <a:latin typeface="Open Sans"/>
                          <a:ea typeface="Open Sans"/>
                          <a:cs typeface="Open Sans"/>
                          <a:sym typeface="Open Sans"/>
                        </a:rPr>
                        <a:t>Guidance</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r>
              <a:tr h="650725">
                <a:tc>
                  <a:txBody>
                    <a:bodyPr/>
                    <a:lstStyle/>
                    <a:p>
                      <a:pPr indent="0" lvl="0" marL="0" marR="0" rtl="0" algn="l">
                        <a:lnSpc>
                          <a:spcPct val="115000"/>
                        </a:lnSpc>
                        <a:spcBef>
                          <a:spcPts val="0"/>
                        </a:spcBef>
                        <a:spcAft>
                          <a:spcPts val="0"/>
                        </a:spcAft>
                        <a:buNone/>
                      </a:pPr>
                      <a:r>
                        <a:rPr lang="en-ZA" sz="800">
                          <a:solidFill>
                            <a:srgbClr val="000A3A"/>
                          </a:solidFill>
                          <a:latin typeface="Open Sans"/>
                          <a:ea typeface="Open Sans"/>
                          <a:cs typeface="Open Sans"/>
                          <a:sym typeface="Open Sans"/>
                        </a:rPr>
                        <a:t>Objectives and use of results</a:t>
                      </a:r>
                      <a:endParaRPr b="1"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79400" lvl="0" marL="457200" marR="0" rtl="0" algn="l">
                        <a:lnSpc>
                          <a:spcPct val="115000"/>
                        </a:lnSpc>
                        <a:spcBef>
                          <a:spcPts val="0"/>
                        </a:spcBef>
                        <a:spcAft>
                          <a:spcPts val="0"/>
                        </a:spcAft>
                        <a:buSzPts val="800"/>
                        <a:buFont typeface="Open Sans"/>
                        <a:buChar char="●"/>
                      </a:pPr>
                      <a:r>
                        <a:rPr lang="en-ZA" sz="800">
                          <a:latin typeface="Open Sans"/>
                          <a:ea typeface="Open Sans"/>
                          <a:cs typeface="Open Sans"/>
                          <a:sym typeface="Open Sans"/>
                        </a:rPr>
                        <a:t>Do the end users of the assessment results want to know the impact of individual policies, for example, to inform choices on which individual policies to implement or continue supporting?</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79400" lvl="0" marL="457200" marR="0" rtl="0" algn="l">
                        <a:lnSpc>
                          <a:spcPct val="115000"/>
                        </a:lnSpc>
                        <a:spcBef>
                          <a:spcPts val="0"/>
                        </a:spcBef>
                        <a:spcAft>
                          <a:spcPts val="0"/>
                        </a:spcAft>
                        <a:buSzPts val="800"/>
                        <a:buFont typeface="Open Sans"/>
                        <a:buChar char="●"/>
                      </a:pPr>
                      <a:r>
                        <a:rPr lang="en-ZA" sz="800">
                          <a:latin typeface="Open Sans"/>
                          <a:ea typeface="Open Sans"/>
                          <a:cs typeface="Open Sans"/>
                          <a:sym typeface="Open Sans"/>
                        </a:rPr>
                        <a:t>If “Yes” then undertake an individual assessment</a:t>
                      </a:r>
                      <a:endParaRPr sz="8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1225325">
                <a:tc>
                  <a:txBody>
                    <a:bodyPr/>
                    <a:lstStyle/>
                    <a:p>
                      <a:pPr indent="0" lvl="0" marL="0" marR="0" rtl="0" algn="l">
                        <a:lnSpc>
                          <a:spcPct val="115000"/>
                        </a:lnSpc>
                        <a:spcBef>
                          <a:spcPts val="0"/>
                        </a:spcBef>
                        <a:spcAft>
                          <a:spcPts val="0"/>
                        </a:spcAft>
                        <a:buNone/>
                      </a:pPr>
                      <a:r>
                        <a:rPr lang="en-ZA" sz="800">
                          <a:solidFill>
                            <a:srgbClr val="000A3A"/>
                          </a:solidFill>
                          <a:latin typeface="Open Sans"/>
                          <a:ea typeface="Open Sans"/>
                          <a:cs typeface="Open Sans"/>
                          <a:sym typeface="Open Sans"/>
                        </a:rPr>
                        <a:t>Significant interactions</a:t>
                      </a:r>
                      <a:endParaRPr b="1"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Are there significant (major or moderate) interactions between the identified policies, either overlapping or reinforcing, that will be difficult to estimate if policies are assessed individually? </a:t>
                      </a:r>
                      <a:endParaRPr sz="800">
                        <a:solidFill>
                          <a:srgbClr val="000A3A"/>
                        </a:solidFill>
                        <a:latin typeface="Open Sans"/>
                        <a:ea typeface="Open Sans"/>
                        <a:cs typeface="Open Sans"/>
                        <a:sym typeface="Open Sans"/>
                      </a:endParaRPr>
                    </a:p>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Policies that target other sectors can co-exist and reinforce agriculture policies. For example, these can include policies that that focus on:</a:t>
                      </a:r>
                      <a:endParaRPr sz="800">
                        <a:solidFill>
                          <a:srgbClr val="000A3A"/>
                        </a:solidFill>
                        <a:latin typeface="Open Sans"/>
                        <a:ea typeface="Open Sans"/>
                        <a:cs typeface="Open Sans"/>
                        <a:sym typeface="Open Sans"/>
                      </a:endParaRPr>
                    </a:p>
                    <a:p>
                      <a:pPr indent="-279400" lvl="1" marL="9144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Reducing drivers of deforestation and/or degradation </a:t>
                      </a:r>
                      <a:endParaRPr sz="800">
                        <a:solidFill>
                          <a:srgbClr val="000A3A"/>
                        </a:solidFill>
                        <a:latin typeface="Open Sans"/>
                        <a:ea typeface="Open Sans"/>
                        <a:cs typeface="Open Sans"/>
                        <a:sym typeface="Open Sans"/>
                      </a:endParaRPr>
                    </a:p>
                    <a:p>
                      <a:pPr indent="-279400" lvl="1" marL="9144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Improving food security </a:t>
                      </a:r>
                      <a:endParaRPr sz="800">
                        <a:solidFill>
                          <a:srgbClr val="000A3A"/>
                        </a:solidFill>
                        <a:latin typeface="Open Sans"/>
                        <a:ea typeface="Open Sans"/>
                        <a:cs typeface="Open Sans"/>
                        <a:sym typeface="Open Sans"/>
                      </a:endParaRPr>
                    </a:p>
                    <a:p>
                      <a:pPr indent="-279400" lvl="1" marL="9144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Expanding the use of biofuels</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If “Yes” then consider assessing a package of policies </a:t>
                      </a:r>
                      <a:endParaRPr sz="800">
                        <a:solidFill>
                          <a:srgbClr val="000A3A"/>
                        </a:solidFill>
                        <a:latin typeface="Open Sans"/>
                        <a:ea typeface="Open Sans"/>
                        <a:cs typeface="Open Sans"/>
                        <a:sym typeface="Open Sans"/>
                      </a:endParaRPr>
                    </a:p>
                    <a:p>
                      <a:pPr indent="0" lvl="0" marL="0" marR="0" rtl="0" algn="l">
                        <a:lnSpc>
                          <a:spcPct val="115000"/>
                        </a:lnSpc>
                        <a:spcBef>
                          <a:spcPts val="0"/>
                        </a:spcBef>
                        <a:spcAft>
                          <a:spcPts val="0"/>
                        </a:spcAft>
                        <a:buNone/>
                      </a:pPr>
                      <a:r>
                        <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AFAFA"/>
                    </a:solidFill>
                  </a:tcPr>
                </a:tc>
              </a:tr>
              <a:tr h="283500">
                <a:tc rowSpan="2">
                  <a:txBody>
                    <a:bodyPr/>
                    <a:lstStyle/>
                    <a:p>
                      <a:pPr indent="0" lvl="0" marL="0" marR="0" rtl="0" algn="l">
                        <a:lnSpc>
                          <a:spcPct val="115000"/>
                        </a:lnSpc>
                        <a:spcBef>
                          <a:spcPts val="0"/>
                        </a:spcBef>
                        <a:spcAft>
                          <a:spcPts val="0"/>
                        </a:spcAft>
                        <a:buNone/>
                      </a:pPr>
                      <a:r>
                        <a:rPr lang="en-ZA" sz="800">
                          <a:solidFill>
                            <a:srgbClr val="000A3A"/>
                          </a:solidFill>
                          <a:latin typeface="Open Sans"/>
                          <a:ea typeface="Open Sans"/>
                          <a:cs typeface="Open Sans"/>
                          <a:sym typeface="Open Sans"/>
                        </a:rPr>
                        <a:t>Feasibility</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Is it possible (e.g., is data available) to assess a package of policies? 	</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If “No” then undertake an individual assessment </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398450">
                <a:tc vMerge="1"/>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For ex-post assessments, is it possible to disaggregate the observed impacts of interacting policies? </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279400" lvl="0" marL="457200" marR="0" rtl="0" algn="l">
                        <a:lnSpc>
                          <a:spcPct val="115000"/>
                        </a:lnSpc>
                        <a:spcBef>
                          <a:spcPts val="0"/>
                        </a:spcBef>
                        <a:spcAft>
                          <a:spcPts val="0"/>
                        </a:spcAft>
                        <a:buClr>
                          <a:srgbClr val="000A3A"/>
                        </a:buClr>
                        <a:buSzPts val="800"/>
                        <a:buFont typeface="Open Sans"/>
                        <a:buChar char="●"/>
                      </a:pPr>
                      <a:r>
                        <a:rPr lang="en-ZA" sz="800">
                          <a:solidFill>
                            <a:srgbClr val="000A3A"/>
                          </a:solidFill>
                          <a:latin typeface="Open Sans"/>
                          <a:ea typeface="Open Sans"/>
                          <a:cs typeface="Open Sans"/>
                          <a:sym typeface="Open Sans"/>
                        </a:rPr>
                        <a:t>If “No” then consider assessing a package of policies</a:t>
                      </a:r>
                      <a:endParaRPr sz="800">
                        <a:solidFill>
                          <a:srgbClr val="000A3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6" name="Shape 1076"/>
        <p:cNvGrpSpPr/>
        <p:nvPr/>
      </p:nvGrpSpPr>
      <p:grpSpPr>
        <a:xfrm>
          <a:off x="0" y="0"/>
          <a:ext cx="0" cy="0"/>
          <a:chOff x="0" y="0"/>
          <a:chExt cx="0" cy="0"/>
        </a:xfrm>
      </p:grpSpPr>
      <p:sp>
        <p:nvSpPr>
          <p:cNvPr id="1077" name="Google Shape;1077;p66"/>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5.1 Example of policy description</a:t>
            </a:r>
            <a:endParaRPr>
              <a:solidFill>
                <a:srgbClr val="595959"/>
              </a:solidFill>
            </a:endParaRPr>
          </a:p>
        </p:txBody>
      </p:sp>
      <p:sp>
        <p:nvSpPr>
          <p:cNvPr id="1078" name="Google Shape;1078;p66"/>
          <p:cNvSpPr txBox="1"/>
          <p:nvPr/>
        </p:nvSpPr>
        <p:spPr>
          <a:xfrm>
            <a:off x="667761" y="874986"/>
            <a:ext cx="8326200" cy="38205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Clr>
                <a:srgbClr val="625852"/>
              </a:buClr>
              <a:buSzPts val="3200"/>
              <a:buFont typeface="Arial"/>
              <a:buNone/>
            </a:pPr>
            <a:r>
              <a:t/>
            </a:r>
            <a:endParaRPr sz="3200">
              <a:solidFill>
                <a:srgbClr val="595959"/>
              </a:solidFill>
              <a:latin typeface="Arial"/>
              <a:ea typeface="Arial"/>
              <a:cs typeface="Arial"/>
              <a:sym typeface="Arial"/>
            </a:endParaRPr>
          </a:p>
        </p:txBody>
      </p:sp>
      <p:sp>
        <p:nvSpPr>
          <p:cNvPr id="1079" name="Google Shape;1079;p66"/>
          <p:cNvSpPr/>
          <p:nvPr/>
        </p:nvSpPr>
        <p:spPr>
          <a:xfrm>
            <a:off x="659073" y="1337224"/>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Type of policy</a:t>
            </a:r>
            <a:endParaRPr>
              <a:solidFill>
                <a:schemeClr val="dk2"/>
              </a:solidFill>
              <a:latin typeface="Open Sans"/>
              <a:ea typeface="Open Sans"/>
              <a:cs typeface="Open Sans"/>
              <a:sym typeface="Open Sans"/>
            </a:endParaRPr>
          </a:p>
        </p:txBody>
      </p:sp>
      <p:sp>
        <p:nvSpPr>
          <p:cNvPr id="1080" name="Google Shape;1080;p66"/>
          <p:cNvSpPr/>
          <p:nvPr/>
        </p:nvSpPr>
        <p:spPr>
          <a:xfrm>
            <a:off x="2642933" y="1335899"/>
            <a:ext cx="1872000" cy="972000"/>
          </a:xfrm>
          <a:prstGeom prst="rect">
            <a:avLst/>
          </a:prstGeom>
          <a:solidFill>
            <a:schemeClr val="accent3"/>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300">
                <a:solidFill>
                  <a:schemeClr val="dk2"/>
                </a:solidFill>
                <a:latin typeface="Open Sans"/>
                <a:ea typeface="Open Sans"/>
                <a:cs typeface="Open Sans"/>
                <a:sym typeface="Open Sans"/>
              </a:rPr>
              <a:t>Description of specific interventions</a:t>
            </a:r>
            <a:endParaRPr>
              <a:solidFill>
                <a:schemeClr val="dk2"/>
              </a:solidFill>
              <a:latin typeface="Open Sans"/>
              <a:ea typeface="Open Sans"/>
              <a:cs typeface="Open Sans"/>
              <a:sym typeface="Open Sans"/>
            </a:endParaRPr>
          </a:p>
        </p:txBody>
      </p:sp>
      <p:sp>
        <p:nvSpPr>
          <p:cNvPr id="1081" name="Google Shape;1081;p66"/>
          <p:cNvSpPr/>
          <p:nvPr/>
        </p:nvSpPr>
        <p:spPr>
          <a:xfrm>
            <a:off x="4623352" y="1335899"/>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Status of the policy</a:t>
            </a:r>
            <a:endParaRPr>
              <a:solidFill>
                <a:schemeClr val="dk2"/>
              </a:solidFill>
              <a:latin typeface="Open Sans"/>
              <a:ea typeface="Open Sans"/>
              <a:cs typeface="Open Sans"/>
              <a:sym typeface="Open Sans"/>
            </a:endParaRPr>
          </a:p>
        </p:txBody>
      </p:sp>
      <p:sp>
        <p:nvSpPr>
          <p:cNvPr id="1082" name="Google Shape;1082;p66"/>
          <p:cNvSpPr/>
          <p:nvPr/>
        </p:nvSpPr>
        <p:spPr>
          <a:xfrm>
            <a:off x="6603771" y="1332472"/>
            <a:ext cx="1872000" cy="9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Date of implementation</a:t>
            </a:r>
            <a:endParaRPr>
              <a:solidFill>
                <a:schemeClr val="dk2"/>
              </a:solidFill>
              <a:latin typeface="Open Sans"/>
              <a:ea typeface="Open Sans"/>
              <a:cs typeface="Open Sans"/>
              <a:sym typeface="Open Sans"/>
            </a:endParaRPr>
          </a:p>
        </p:txBody>
      </p:sp>
      <p:sp>
        <p:nvSpPr>
          <p:cNvPr id="1083" name="Google Shape;1083;p66"/>
          <p:cNvSpPr/>
          <p:nvPr/>
        </p:nvSpPr>
        <p:spPr>
          <a:xfrm>
            <a:off x="659073" y="2377232"/>
            <a:ext cx="1872000" cy="9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Date of completion</a:t>
            </a:r>
            <a:endParaRPr>
              <a:solidFill>
                <a:schemeClr val="dk2"/>
              </a:solidFill>
              <a:latin typeface="Open Sans"/>
              <a:ea typeface="Open Sans"/>
              <a:cs typeface="Open Sans"/>
              <a:sym typeface="Open Sans"/>
            </a:endParaRPr>
          </a:p>
        </p:txBody>
      </p:sp>
      <p:sp>
        <p:nvSpPr>
          <p:cNvPr id="1084" name="Google Shape;1084;p66"/>
          <p:cNvSpPr/>
          <p:nvPr/>
        </p:nvSpPr>
        <p:spPr>
          <a:xfrm>
            <a:off x="2642933" y="2377232"/>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Implementing entities</a:t>
            </a:r>
            <a:endParaRPr>
              <a:solidFill>
                <a:schemeClr val="dk2"/>
              </a:solidFill>
              <a:latin typeface="Open Sans"/>
              <a:ea typeface="Open Sans"/>
              <a:cs typeface="Open Sans"/>
              <a:sym typeface="Open Sans"/>
            </a:endParaRPr>
          </a:p>
        </p:txBody>
      </p:sp>
      <p:sp>
        <p:nvSpPr>
          <p:cNvPr id="1085" name="Google Shape;1085;p66"/>
          <p:cNvSpPr/>
          <p:nvPr/>
        </p:nvSpPr>
        <p:spPr>
          <a:xfrm>
            <a:off x="4623352" y="2377232"/>
            <a:ext cx="1872000" cy="972000"/>
          </a:xfrm>
          <a:prstGeom prst="rect">
            <a:avLst/>
          </a:prstGeom>
          <a:solidFill>
            <a:schemeClr val="accent3"/>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300">
                <a:solidFill>
                  <a:schemeClr val="dk2"/>
                </a:solidFill>
                <a:latin typeface="Open Sans"/>
                <a:ea typeface="Open Sans"/>
                <a:cs typeface="Open Sans"/>
                <a:sym typeface="Open Sans"/>
              </a:rPr>
              <a:t>Objectives and intended impacts or benefits </a:t>
            </a:r>
            <a:endParaRPr>
              <a:solidFill>
                <a:schemeClr val="dk2"/>
              </a:solidFill>
              <a:latin typeface="Open Sans"/>
              <a:ea typeface="Open Sans"/>
              <a:cs typeface="Open Sans"/>
              <a:sym typeface="Open Sans"/>
            </a:endParaRPr>
          </a:p>
        </p:txBody>
      </p:sp>
      <p:sp>
        <p:nvSpPr>
          <p:cNvPr id="1086" name="Google Shape;1086;p66"/>
          <p:cNvSpPr/>
          <p:nvPr/>
        </p:nvSpPr>
        <p:spPr>
          <a:xfrm>
            <a:off x="6603771" y="2377232"/>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Level of the policy</a:t>
            </a:r>
            <a:endParaRPr>
              <a:solidFill>
                <a:schemeClr val="dk2"/>
              </a:solidFill>
              <a:latin typeface="Open Sans"/>
              <a:ea typeface="Open Sans"/>
              <a:cs typeface="Open Sans"/>
              <a:sym typeface="Open Sans"/>
            </a:endParaRPr>
          </a:p>
        </p:txBody>
      </p:sp>
      <p:sp>
        <p:nvSpPr>
          <p:cNvPr id="1087" name="Google Shape;1087;p66"/>
          <p:cNvSpPr/>
          <p:nvPr/>
        </p:nvSpPr>
        <p:spPr>
          <a:xfrm>
            <a:off x="6603771" y="3422815"/>
            <a:ext cx="1872000" cy="972000"/>
          </a:xfrm>
          <a:prstGeom prst="rect">
            <a:avLst/>
          </a:prstGeom>
          <a:solidFill>
            <a:schemeClr val="accent3"/>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1300">
                <a:solidFill>
                  <a:schemeClr val="dk2"/>
                </a:solidFill>
                <a:latin typeface="Open Sans"/>
                <a:ea typeface="Open Sans"/>
                <a:cs typeface="Open Sans"/>
                <a:sym typeface="Open Sans"/>
              </a:rPr>
              <a:t>Other related policies or actions</a:t>
            </a:r>
            <a:endParaRPr>
              <a:solidFill>
                <a:schemeClr val="dk2"/>
              </a:solidFill>
              <a:latin typeface="Open Sans"/>
              <a:ea typeface="Open Sans"/>
              <a:cs typeface="Open Sans"/>
              <a:sym typeface="Open Sans"/>
            </a:endParaRPr>
          </a:p>
        </p:txBody>
      </p:sp>
      <p:sp>
        <p:nvSpPr>
          <p:cNvPr id="1088" name="Google Shape;1088;p66"/>
          <p:cNvSpPr/>
          <p:nvPr/>
        </p:nvSpPr>
        <p:spPr>
          <a:xfrm>
            <a:off x="4623352" y="3422815"/>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GHG targeted</a:t>
            </a:r>
            <a:endParaRPr>
              <a:solidFill>
                <a:schemeClr val="dk2"/>
              </a:solidFill>
              <a:latin typeface="Open Sans"/>
              <a:ea typeface="Open Sans"/>
              <a:cs typeface="Open Sans"/>
              <a:sym typeface="Open Sans"/>
            </a:endParaRPr>
          </a:p>
        </p:txBody>
      </p:sp>
      <p:sp>
        <p:nvSpPr>
          <p:cNvPr id="1089" name="Google Shape;1089;p66"/>
          <p:cNvSpPr/>
          <p:nvPr/>
        </p:nvSpPr>
        <p:spPr>
          <a:xfrm>
            <a:off x="2642933" y="3422815"/>
            <a:ext cx="1872000" cy="9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Sectors targeted</a:t>
            </a:r>
            <a:endParaRPr>
              <a:solidFill>
                <a:schemeClr val="dk2"/>
              </a:solidFill>
              <a:latin typeface="Open Sans"/>
              <a:ea typeface="Open Sans"/>
              <a:cs typeface="Open Sans"/>
              <a:sym typeface="Open Sans"/>
            </a:endParaRPr>
          </a:p>
        </p:txBody>
      </p:sp>
      <p:sp>
        <p:nvSpPr>
          <p:cNvPr id="1090" name="Google Shape;1090;p66"/>
          <p:cNvSpPr/>
          <p:nvPr/>
        </p:nvSpPr>
        <p:spPr>
          <a:xfrm>
            <a:off x="659073" y="3422815"/>
            <a:ext cx="1872000" cy="972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300">
                <a:solidFill>
                  <a:schemeClr val="dk2"/>
                </a:solidFill>
                <a:latin typeface="Open Sans"/>
                <a:ea typeface="Open Sans"/>
                <a:cs typeface="Open Sans"/>
                <a:sym typeface="Open Sans"/>
              </a:rPr>
              <a:t>Geographical coverage</a:t>
            </a:r>
            <a:endParaRPr>
              <a:solidFill>
                <a:schemeClr val="dk2"/>
              </a:solidFill>
              <a:latin typeface="Open Sans"/>
              <a:ea typeface="Open Sans"/>
              <a:cs typeface="Open Sans"/>
              <a:sym typeface="Open Sans"/>
            </a:endParaRPr>
          </a:p>
        </p:txBody>
      </p:sp>
      <p:sp>
        <p:nvSpPr>
          <p:cNvPr id="1091" name="Google Shape;1091;p66"/>
          <p:cNvSpPr/>
          <p:nvPr/>
        </p:nvSpPr>
        <p:spPr>
          <a:xfrm>
            <a:off x="667959" y="896259"/>
            <a:ext cx="7808100" cy="329100"/>
          </a:xfrm>
          <a:prstGeom prst="rect">
            <a:avLst/>
          </a:prstGeom>
          <a:solidFill>
            <a:schemeClr val="accent5"/>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lang="en-ZA" sz="1600">
                <a:solidFill>
                  <a:srgbClr val="09294E"/>
                </a:solidFill>
              </a:rPr>
              <a:t>PES system and tax for ecosystem services</a:t>
            </a:r>
            <a:endParaRPr b="1" sz="1600">
              <a:solidFill>
                <a:srgbClr val="09294E"/>
              </a:solidFill>
            </a:endParaRPr>
          </a:p>
        </p:txBody>
      </p:sp>
      <p:sp>
        <p:nvSpPr>
          <p:cNvPr id="1092" name="Google Shape;1092;p66"/>
          <p:cNvSpPr/>
          <p:nvPr/>
        </p:nvSpPr>
        <p:spPr>
          <a:xfrm>
            <a:off x="712652" y="1365120"/>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Subsidies and incentives; </a:t>
            </a:r>
            <a:endParaRPr>
              <a:latin typeface="Open Sans"/>
              <a:ea typeface="Open Sans"/>
              <a:cs typeface="Open Sans"/>
              <a:sym typeface="Open Sans"/>
            </a:endParaRPr>
          </a:p>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Research, development and deployment</a:t>
            </a:r>
            <a:endParaRPr>
              <a:latin typeface="Open Sans"/>
              <a:ea typeface="Open Sans"/>
              <a:cs typeface="Open Sans"/>
              <a:sym typeface="Open Sans"/>
            </a:endParaRPr>
          </a:p>
        </p:txBody>
      </p:sp>
      <p:sp>
        <p:nvSpPr>
          <p:cNvPr id="1093" name="Google Shape;1093;p66"/>
          <p:cNvSpPr/>
          <p:nvPr/>
        </p:nvSpPr>
        <p:spPr>
          <a:xfrm>
            <a:off x="4599379" y="1365120"/>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ZA" sz="1000">
                <a:solidFill>
                  <a:srgbClr val="FFFFFF"/>
                </a:solidFill>
              </a:rPr>
              <a:t>The national government is evaluating whether to implement this policy</a:t>
            </a:r>
            <a:endParaRPr/>
          </a:p>
          <a:p>
            <a:pPr indent="0" lvl="0" marL="0" marR="0" rtl="0" algn="ctr">
              <a:spcBef>
                <a:spcPts val="0"/>
              </a:spcBef>
              <a:spcAft>
                <a:spcPts val="0"/>
              </a:spcAft>
              <a:buNone/>
            </a:pPr>
            <a:r>
              <a:t/>
            </a:r>
            <a:endParaRPr sz="700">
              <a:solidFill>
                <a:schemeClr val="lt1"/>
              </a:solidFill>
              <a:latin typeface="Open Sans"/>
              <a:ea typeface="Open Sans"/>
              <a:cs typeface="Open Sans"/>
              <a:sym typeface="Open Sans"/>
            </a:endParaRPr>
          </a:p>
        </p:txBody>
      </p:sp>
      <p:sp>
        <p:nvSpPr>
          <p:cNvPr id="1094" name="Google Shape;1094;p66"/>
          <p:cNvSpPr/>
          <p:nvPr/>
        </p:nvSpPr>
        <p:spPr>
          <a:xfrm>
            <a:off x="6572761" y="1365120"/>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Expected 2021</a:t>
            </a:r>
            <a:endParaRPr>
              <a:latin typeface="Open Sans"/>
              <a:ea typeface="Open Sans"/>
              <a:cs typeface="Open Sans"/>
              <a:sym typeface="Open Sans"/>
            </a:endParaRPr>
          </a:p>
        </p:txBody>
      </p:sp>
      <p:sp>
        <p:nvSpPr>
          <p:cNvPr id="1095" name="Google Shape;1095;p66"/>
          <p:cNvSpPr/>
          <p:nvPr/>
        </p:nvSpPr>
        <p:spPr>
          <a:xfrm>
            <a:off x="712652" y="2410703"/>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ZA" sz="1000">
                <a:solidFill>
                  <a:srgbClr val="FFFFFF"/>
                </a:solidFill>
              </a:rPr>
              <a:t>Expected 2030</a:t>
            </a:r>
            <a:endParaRPr sz="1000">
              <a:solidFill>
                <a:schemeClr val="lt1"/>
              </a:solidFill>
              <a:latin typeface="Open Sans"/>
              <a:ea typeface="Open Sans"/>
              <a:cs typeface="Open Sans"/>
              <a:sym typeface="Open Sans"/>
            </a:endParaRPr>
          </a:p>
        </p:txBody>
      </p:sp>
      <p:sp>
        <p:nvSpPr>
          <p:cNvPr id="1096" name="Google Shape;1096;p66"/>
          <p:cNvSpPr/>
          <p:nvPr/>
        </p:nvSpPr>
        <p:spPr>
          <a:xfrm>
            <a:off x="2688123" y="2334503"/>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ZA" sz="1000">
                <a:solidFill>
                  <a:srgbClr val="FFFFFF"/>
                </a:solidFill>
              </a:rPr>
              <a:t>National legislative body and Ministry of Environment</a:t>
            </a:r>
            <a:endParaRPr sz="1000">
              <a:solidFill>
                <a:schemeClr val="lt1"/>
              </a:solidFill>
              <a:latin typeface="Open Sans"/>
              <a:ea typeface="Open Sans"/>
              <a:cs typeface="Open Sans"/>
              <a:sym typeface="Open Sans"/>
            </a:endParaRPr>
          </a:p>
        </p:txBody>
      </p:sp>
      <p:sp>
        <p:nvSpPr>
          <p:cNvPr id="1097" name="Google Shape;1097;p66"/>
          <p:cNvSpPr/>
          <p:nvPr/>
        </p:nvSpPr>
        <p:spPr>
          <a:xfrm>
            <a:off x="6572761" y="2410703"/>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National</a:t>
            </a:r>
            <a:endParaRPr>
              <a:latin typeface="Open Sans"/>
              <a:ea typeface="Open Sans"/>
              <a:cs typeface="Open Sans"/>
              <a:sym typeface="Open Sans"/>
            </a:endParaRPr>
          </a:p>
        </p:txBody>
      </p:sp>
      <p:sp>
        <p:nvSpPr>
          <p:cNvPr id="1098" name="Google Shape;1098;p66"/>
          <p:cNvSpPr/>
          <p:nvPr/>
        </p:nvSpPr>
        <p:spPr>
          <a:xfrm>
            <a:off x="4675579" y="3391846"/>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1000">
                <a:solidFill>
                  <a:schemeClr val="lt1"/>
                </a:solidFill>
                <a:latin typeface="Open Sans"/>
                <a:ea typeface="Open Sans"/>
                <a:cs typeface="Open Sans"/>
                <a:sym typeface="Open Sans"/>
              </a:rPr>
              <a:t>Increase CO2 sequestration in forests</a:t>
            </a:r>
            <a:endParaRPr sz="1000">
              <a:solidFill>
                <a:schemeClr val="lt1"/>
              </a:solidFill>
              <a:latin typeface="Open Sans"/>
              <a:ea typeface="Open Sans"/>
              <a:cs typeface="Open Sans"/>
              <a:sym typeface="Open Sans"/>
            </a:endParaRPr>
          </a:p>
        </p:txBody>
      </p:sp>
      <p:sp>
        <p:nvSpPr>
          <p:cNvPr id="1099" name="Google Shape;1099;p66"/>
          <p:cNvSpPr/>
          <p:nvPr/>
        </p:nvSpPr>
        <p:spPr>
          <a:xfrm>
            <a:off x="2688123" y="3391846"/>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ZA" sz="1000">
                <a:solidFill>
                  <a:srgbClr val="FFFFFF"/>
                </a:solidFill>
              </a:rPr>
              <a:t>Forest and agriculture – interventions will target private forest and cropland owners.	</a:t>
            </a:r>
            <a:endParaRPr sz="1000">
              <a:solidFill>
                <a:schemeClr val="lt1"/>
              </a:solidFill>
              <a:latin typeface="Open Sans"/>
              <a:ea typeface="Open Sans"/>
              <a:cs typeface="Open Sans"/>
              <a:sym typeface="Open Sans"/>
            </a:endParaRPr>
          </a:p>
        </p:txBody>
      </p:sp>
      <p:sp>
        <p:nvSpPr>
          <p:cNvPr id="1100" name="Google Shape;1100;p66"/>
          <p:cNvSpPr/>
          <p:nvPr/>
        </p:nvSpPr>
        <p:spPr>
          <a:xfrm>
            <a:off x="712652" y="3468046"/>
            <a:ext cx="1872000" cy="972000"/>
          </a:xfrm>
          <a:prstGeom prst="rect">
            <a:avLst/>
          </a:prstGeom>
          <a:solidFill>
            <a:schemeClr val="dk2"/>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sz="700">
              <a:solidFill>
                <a:srgbClr val="FFFFFF"/>
              </a:solidFill>
            </a:endParaRPr>
          </a:p>
          <a:p>
            <a:pPr indent="0" lvl="0" marL="0" rtl="0" algn="ctr">
              <a:spcBef>
                <a:spcPts val="300"/>
              </a:spcBef>
              <a:spcAft>
                <a:spcPts val="0"/>
              </a:spcAft>
              <a:buNone/>
            </a:pPr>
            <a:r>
              <a:rPr lang="en-ZA" sz="700">
                <a:solidFill>
                  <a:srgbClr val="FFFFFF"/>
                </a:solidFill>
              </a:rPr>
              <a:t>Based on national forest census data, the total area of privately owned forest land in the country is 250,000 ha; 60% of this area is 150,000 ha. From national agriculture statistics, it is known that the total area of low-productivity cropland is 240,000 ha; 25% of this is 60,000 ha.	</a:t>
            </a:r>
            <a:endParaRPr sz="1200"/>
          </a:p>
          <a:p>
            <a:pPr indent="0" lvl="0" marL="0" marR="0" rtl="0" algn="ctr">
              <a:spcBef>
                <a:spcPts val="0"/>
              </a:spcBef>
              <a:spcAft>
                <a:spcPts val="0"/>
              </a:spcAft>
              <a:buNone/>
            </a:pPr>
            <a:r>
              <a:t/>
            </a:r>
            <a:endParaRPr sz="800">
              <a:solidFill>
                <a:schemeClr val="lt1"/>
              </a:solidFill>
              <a:latin typeface="Open Sans"/>
              <a:ea typeface="Open Sans"/>
              <a:cs typeface="Open Sans"/>
              <a:sym typeface="Open Sans"/>
            </a:endParaRPr>
          </a:p>
        </p:txBody>
      </p:sp>
      <p:sp>
        <p:nvSpPr>
          <p:cNvPr id="1101" name="Google Shape;1101;p66">
            <a:hlinkClick action="ppaction://hlinksldjump" r:id="rId3"/>
          </p:cNvPr>
          <p:cNvSpPr/>
          <p:nvPr/>
        </p:nvSpPr>
        <p:spPr>
          <a:xfrm>
            <a:off x="2906327" y="1475489"/>
            <a:ext cx="1424400" cy="6798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02" name="Google Shape;1102;p66">
            <a:hlinkClick action="ppaction://hlinksldjump" r:id="rId4"/>
          </p:cNvPr>
          <p:cNvSpPr/>
          <p:nvPr/>
        </p:nvSpPr>
        <p:spPr>
          <a:xfrm>
            <a:off x="4837720" y="2571750"/>
            <a:ext cx="1735500" cy="5895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03" name="Google Shape;1103;p66">
            <a:hlinkClick action="ppaction://hlinksldjump" r:id="rId5"/>
          </p:cNvPr>
          <p:cNvSpPr/>
          <p:nvPr/>
        </p:nvSpPr>
        <p:spPr>
          <a:xfrm>
            <a:off x="6665739" y="3624106"/>
            <a:ext cx="1757100" cy="553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1104" name="Google Shape;1104;p66"/>
          <p:cNvCxnSpPr/>
          <p:nvPr/>
        </p:nvCxnSpPr>
        <p:spPr>
          <a:xfrm flipH="1" rot="10800000">
            <a:off x="4313004" y="1361674"/>
            <a:ext cx="170400" cy="90600"/>
          </a:xfrm>
          <a:prstGeom prst="straightConnector1">
            <a:avLst/>
          </a:prstGeom>
          <a:noFill/>
          <a:ln cap="flat" cmpd="sng" w="38100">
            <a:solidFill>
              <a:schemeClr val="dk1"/>
            </a:solidFill>
            <a:prstDash val="solid"/>
            <a:miter lim="800000"/>
            <a:headEnd len="sm" w="sm" type="none"/>
            <a:tailEnd len="med" w="med" type="triangle"/>
          </a:ln>
        </p:spPr>
      </p:cxnSp>
      <p:cxnSp>
        <p:nvCxnSpPr>
          <p:cNvPr id="1105" name="Google Shape;1105;p66"/>
          <p:cNvCxnSpPr/>
          <p:nvPr/>
        </p:nvCxnSpPr>
        <p:spPr>
          <a:xfrm flipH="1" rot="10800000">
            <a:off x="6293983" y="2399087"/>
            <a:ext cx="170400" cy="90600"/>
          </a:xfrm>
          <a:prstGeom prst="straightConnector1">
            <a:avLst/>
          </a:prstGeom>
          <a:noFill/>
          <a:ln cap="flat" cmpd="sng" w="38100">
            <a:solidFill>
              <a:schemeClr val="dk1"/>
            </a:solidFill>
            <a:prstDash val="solid"/>
            <a:miter lim="800000"/>
            <a:headEnd len="sm" w="sm" type="none"/>
            <a:tailEnd len="med" w="med" type="triangle"/>
          </a:ln>
        </p:spPr>
      </p:cxnSp>
      <p:cxnSp>
        <p:nvCxnSpPr>
          <p:cNvPr id="1106" name="Google Shape;1106;p66"/>
          <p:cNvCxnSpPr/>
          <p:nvPr/>
        </p:nvCxnSpPr>
        <p:spPr>
          <a:xfrm flipH="1" rot="10800000">
            <a:off x="8290144" y="3448474"/>
            <a:ext cx="170400" cy="90600"/>
          </a:xfrm>
          <a:prstGeom prst="straightConnector1">
            <a:avLst/>
          </a:prstGeom>
          <a:noFill/>
          <a:ln cap="flat" cmpd="sng" w="38100">
            <a:solidFill>
              <a:schemeClr val="dk1"/>
            </a:solidFill>
            <a:prstDash val="solid"/>
            <a:miter lim="800000"/>
            <a:headEnd len="sm" w="sm" type="none"/>
            <a:tailEnd len="med" w="med" type="triangle"/>
          </a:ln>
        </p:spPr>
      </p:cxnSp>
      <p:sp>
        <p:nvSpPr>
          <p:cNvPr id="1107" name="Google Shape;1107;p66"/>
          <p:cNvSpPr/>
          <p:nvPr/>
        </p:nvSpPr>
        <p:spPr>
          <a:xfrm>
            <a:off x="412274" y="4525393"/>
            <a:ext cx="1432800" cy="4167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l">
              <a:lnSpc>
                <a:spcPct val="90000"/>
              </a:lnSpc>
              <a:spcBef>
                <a:spcPts val="0"/>
              </a:spcBef>
              <a:spcAft>
                <a:spcPts val="0"/>
              </a:spcAft>
              <a:buNone/>
            </a:pPr>
            <a:r>
              <a:rPr lang="en-ZA" sz="800">
                <a:solidFill>
                  <a:srgbClr val="09294E"/>
                </a:solidFill>
              </a:rPr>
              <a:t>To policy description</a:t>
            </a:r>
            <a:endParaRPr sz="800">
              <a:solidFill>
                <a:srgbClr val="09294E"/>
              </a:solidFill>
            </a:endParaRPr>
          </a:p>
        </p:txBody>
      </p:sp>
      <p:sp>
        <p:nvSpPr>
          <p:cNvPr id="1108" name="Google Shape;1108;p66">
            <a:hlinkClick action="ppaction://hlinksldjump" r:id="rId6"/>
          </p:cNvPr>
          <p:cNvSpPr/>
          <p:nvPr/>
        </p:nvSpPr>
        <p:spPr>
          <a:xfrm>
            <a:off x="652375" y="4635454"/>
            <a:ext cx="1192800" cy="204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92"/>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93"/>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94"/>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95"/>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9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97"/>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100"/>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9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098"/>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3" name="Shape 1113"/>
        <p:cNvGrpSpPr/>
        <p:nvPr/>
      </p:nvGrpSpPr>
      <p:grpSpPr>
        <a:xfrm>
          <a:off x="0" y="0"/>
          <a:ext cx="0" cy="0"/>
          <a:chOff x="0" y="0"/>
          <a:chExt cx="0" cy="0"/>
        </a:xfrm>
      </p:grpSpPr>
      <p:sp>
        <p:nvSpPr>
          <p:cNvPr id="1114" name="Google Shape;1114;p67"/>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5.1 Example description of specific interventions</a:t>
            </a:r>
            <a:endParaRPr>
              <a:solidFill>
                <a:srgbClr val="595959"/>
              </a:solidFill>
            </a:endParaRPr>
          </a:p>
        </p:txBody>
      </p:sp>
      <p:sp>
        <p:nvSpPr>
          <p:cNvPr id="1115" name="Google Shape;1115;p67"/>
          <p:cNvSpPr/>
          <p:nvPr>
            <p:ph idx="4294967295" type="body"/>
          </p:nvPr>
        </p:nvSpPr>
        <p:spPr>
          <a:xfrm>
            <a:off x="457200" y="4484422"/>
            <a:ext cx="1432800" cy="4467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Back to policy example</a:t>
            </a:r>
            <a:endParaRPr/>
          </a:p>
        </p:txBody>
      </p:sp>
      <p:sp>
        <p:nvSpPr>
          <p:cNvPr id="1116" name="Google Shape;1116;p67">
            <a:hlinkClick action="ppaction://hlinksldjump" r:id="rId3"/>
          </p:cNvPr>
          <p:cNvSpPr/>
          <p:nvPr/>
        </p:nvSpPr>
        <p:spPr>
          <a:xfrm>
            <a:off x="697301" y="4602336"/>
            <a:ext cx="1192800" cy="219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17" name="Google Shape;1117;p67"/>
          <p:cNvSpPr txBox="1"/>
          <p:nvPr/>
        </p:nvSpPr>
        <p:spPr>
          <a:xfrm>
            <a:off x="434475" y="846600"/>
            <a:ext cx="8198700" cy="3582000"/>
          </a:xfrm>
          <a:prstGeom prst="rect">
            <a:avLst/>
          </a:prstGeom>
          <a:solidFill>
            <a:srgbClr val="E4DEFF"/>
          </a:solidFill>
          <a:ln>
            <a:noFill/>
          </a:ln>
        </p:spPr>
        <p:txBody>
          <a:bodyPr anchorCtr="0" anchor="t" bIns="45700" lIns="91425" spcFirstLastPara="1" rIns="91425" wrap="square" tIns="45700">
            <a:normAutofit fontScale="62500"/>
          </a:bodyPr>
          <a:lstStyle/>
          <a:p>
            <a:pPr indent="-300037" lvl="0" marL="4572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Reducing emissions and enhancing removals, through (a) SFM and/or (b) A/R </a:t>
            </a:r>
            <a:endParaRPr sz="1800">
              <a:solidFill>
                <a:srgbClr val="000A3A"/>
              </a:solidFill>
              <a:latin typeface="Open Sans"/>
              <a:ea typeface="Open Sans"/>
              <a:cs typeface="Open Sans"/>
              <a:sym typeface="Open Sans"/>
            </a:endParaRPr>
          </a:p>
          <a:p>
            <a:pPr indent="-300037" lvl="1" marL="914400" marR="0" rtl="0" algn="l">
              <a:lnSpc>
                <a:spcPct val="120000"/>
              </a:lnSpc>
              <a:spcBef>
                <a:spcPts val="0"/>
              </a:spcBef>
              <a:spcAft>
                <a:spcPts val="0"/>
              </a:spcAft>
              <a:buClr>
                <a:srgbClr val="000A3A"/>
              </a:buClr>
              <a:buSzPct val="100000"/>
              <a:buFont typeface="Open Sans"/>
              <a:buChar char="○"/>
            </a:pPr>
            <a:r>
              <a:rPr i="1" lang="en-ZA" sz="1800">
                <a:solidFill>
                  <a:srgbClr val="000A3A"/>
                </a:solidFill>
                <a:latin typeface="Open Sans"/>
                <a:ea typeface="Open Sans"/>
                <a:cs typeface="Open Sans"/>
                <a:sym typeface="Open Sans"/>
              </a:rPr>
              <a:t>(a) SFM strategies: increasing the minimum age or tree diameter of cutting thresholds, extending the re-entry period for selective harvesting and improving the selection of trees for harvesting </a:t>
            </a:r>
            <a:endParaRPr i="1" sz="1800">
              <a:solidFill>
                <a:srgbClr val="000A3A"/>
              </a:solidFill>
              <a:latin typeface="Open Sans"/>
              <a:ea typeface="Open Sans"/>
              <a:cs typeface="Open Sans"/>
              <a:sym typeface="Open Sans"/>
            </a:endParaRPr>
          </a:p>
          <a:p>
            <a:pPr indent="-300037" lvl="1" marL="914400" marR="0" rtl="0" algn="l">
              <a:lnSpc>
                <a:spcPct val="120000"/>
              </a:lnSpc>
              <a:spcBef>
                <a:spcPts val="0"/>
              </a:spcBef>
              <a:spcAft>
                <a:spcPts val="0"/>
              </a:spcAft>
              <a:buClr>
                <a:srgbClr val="000A3A"/>
              </a:buClr>
              <a:buSzPct val="100000"/>
              <a:buFont typeface="Open Sans"/>
              <a:buChar char="○"/>
            </a:pPr>
            <a:r>
              <a:rPr i="1" lang="en-ZA" sz="1800">
                <a:solidFill>
                  <a:srgbClr val="000A3A"/>
                </a:solidFill>
                <a:latin typeface="Open Sans"/>
                <a:ea typeface="Open Sans"/>
                <a:cs typeface="Open Sans"/>
                <a:sym typeface="Open Sans"/>
              </a:rPr>
              <a:t>(b) A/R strategies: planting trees/woody biomass, planting endangered tree species, removing vegetation that competes with trees, removing ongoing disturbances that prevent natural regeneration </a:t>
            </a:r>
            <a:endParaRPr i="1" sz="1800">
              <a:solidFill>
                <a:srgbClr val="000A3A"/>
              </a:solidFill>
              <a:latin typeface="Open Sans"/>
              <a:ea typeface="Open Sans"/>
              <a:cs typeface="Open Sans"/>
              <a:sym typeface="Open Sans"/>
            </a:endParaRPr>
          </a:p>
          <a:p>
            <a:pPr indent="-300037" lvl="0" marL="4572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Under the new PES system, the Ministry of Environment will engage stakeholders in voluntary contracts to provide ecosystem services on a total of 60% of private forest lands and 25% of low-productivity cropland over 10 years.</a:t>
            </a:r>
            <a:endParaRPr sz="1800">
              <a:solidFill>
                <a:srgbClr val="000A3A"/>
              </a:solidFill>
              <a:latin typeface="Open Sans"/>
              <a:ea typeface="Open Sans"/>
              <a:cs typeface="Open Sans"/>
              <a:sym typeface="Open Sans"/>
            </a:endParaRPr>
          </a:p>
          <a:p>
            <a:pPr indent="-300037" lvl="0" marL="4572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The specific aim of the policy is SFM on private forest land and A/R activities on cropland. Voluntary contracts aim to promote sustainable harvest regimes, general tree planting, tree planting with endangered species, and natural regeneration, with landowner payments for each practice of $500/ha, $1,000/ha, $1,500/ha, and $500/ha, respectively.</a:t>
            </a:r>
            <a:endParaRPr sz="1800">
              <a:solidFill>
                <a:srgbClr val="000A3A"/>
              </a:solidFill>
              <a:latin typeface="Open Sans"/>
              <a:ea typeface="Open Sans"/>
              <a:cs typeface="Open Sans"/>
              <a:sym typeface="Open Sans"/>
            </a:endParaRPr>
          </a:p>
          <a:p>
            <a:pPr indent="-300037" lvl="0" marL="457200" marR="0" rtl="0" algn="l">
              <a:lnSpc>
                <a:spcPct val="120000"/>
              </a:lnSpc>
              <a:spcBef>
                <a:spcPts val="0"/>
              </a:spcBef>
              <a:spcAft>
                <a:spcPts val="0"/>
              </a:spcAft>
              <a:buClr>
                <a:srgbClr val="000A3A"/>
              </a:buClr>
              <a:buSzPct val="100000"/>
              <a:buFont typeface="Open Sans"/>
              <a:buChar char="●"/>
            </a:pPr>
            <a:r>
              <a:rPr lang="en-ZA" sz="1800">
                <a:solidFill>
                  <a:srgbClr val="000A3A"/>
                </a:solidFill>
                <a:latin typeface="Open Sans"/>
                <a:ea typeface="Open Sans"/>
                <a:cs typeface="Open Sans"/>
                <a:sym typeface="Open Sans"/>
              </a:rPr>
              <a:t>A new tax system will be enacted to fund the ecosystem service payments. Under this system, a national legislative body will enact a new tax for all users of ecosystem services (primarily for water and hydroelectric utilities, but other sectors may be included, such as tourism companies).The national taxing agency will collect the tax, which will fund the new PES programme (estimated to be about 1–2% of annual revenue) to provide programme incentives, as well as administrative and operational expenses.</a:t>
            </a:r>
            <a:endParaRPr sz="1800">
              <a:solidFill>
                <a:srgbClr val="000A3A"/>
              </a:solidFill>
              <a:latin typeface="Open Sans"/>
              <a:ea typeface="Open Sans"/>
              <a:cs typeface="Open Sans"/>
              <a:sym typeface="Open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2" name="Shape 1122"/>
        <p:cNvGrpSpPr/>
        <p:nvPr/>
      </p:nvGrpSpPr>
      <p:grpSpPr>
        <a:xfrm>
          <a:off x="0" y="0"/>
          <a:ext cx="0" cy="0"/>
          <a:chOff x="0" y="0"/>
          <a:chExt cx="0" cy="0"/>
        </a:xfrm>
      </p:grpSpPr>
      <p:sp>
        <p:nvSpPr>
          <p:cNvPr id="1123" name="Google Shape;1123;p68"/>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5.1 Example objectives and impacts</a:t>
            </a:r>
            <a:endParaRPr>
              <a:solidFill>
                <a:srgbClr val="595959"/>
              </a:solidFill>
            </a:endParaRPr>
          </a:p>
        </p:txBody>
      </p:sp>
      <p:sp>
        <p:nvSpPr>
          <p:cNvPr id="1124" name="Google Shape;1124;p68"/>
          <p:cNvSpPr txBox="1"/>
          <p:nvPr/>
        </p:nvSpPr>
        <p:spPr>
          <a:xfrm>
            <a:off x="472650" y="1146225"/>
            <a:ext cx="8198700" cy="3133500"/>
          </a:xfrm>
          <a:prstGeom prst="rect">
            <a:avLst/>
          </a:prstGeom>
          <a:solidFill>
            <a:srgbClr val="E4DEFF"/>
          </a:solidFill>
          <a:ln>
            <a:noFill/>
          </a:ln>
        </p:spPr>
        <p:txBody>
          <a:bodyPr anchorCtr="0" anchor="t" bIns="45700" lIns="91425" spcFirstLastPara="1" rIns="91425" wrap="square" tIns="45700">
            <a:normAutofit/>
          </a:bodyPr>
          <a:lstStyle/>
          <a:p>
            <a:pPr indent="0" lvl="0" marL="457200" marR="0" rtl="0" algn="l">
              <a:lnSpc>
                <a:spcPct val="120000"/>
              </a:lnSpc>
              <a:spcBef>
                <a:spcPts val="0"/>
              </a:spcBef>
              <a:spcAft>
                <a:spcPts val="0"/>
              </a:spcAft>
              <a:buNone/>
            </a:pPr>
            <a:r>
              <a:t/>
            </a:r>
            <a:endParaRPr>
              <a:solidFill>
                <a:srgbClr val="000A3A"/>
              </a:solidFill>
              <a:latin typeface="Open Sans"/>
              <a:ea typeface="Open Sans"/>
              <a:cs typeface="Open Sans"/>
              <a:sym typeface="Open Sans"/>
            </a:endParaRPr>
          </a:p>
          <a:p>
            <a:pPr indent="-317500" lvl="0" marL="457200" marR="0" rtl="0" algn="l">
              <a:lnSpc>
                <a:spcPct val="120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The goals of the PES programme are to expand SFM activities, and promote A/R through tree planting or natural regeneration. Specifically, the goals are to: </a:t>
            </a:r>
            <a:endParaRPr>
              <a:solidFill>
                <a:srgbClr val="000A3A"/>
              </a:solidFill>
              <a:latin typeface="Open Sans"/>
              <a:ea typeface="Open Sans"/>
              <a:cs typeface="Open Sans"/>
              <a:sym typeface="Open Sans"/>
            </a:endParaRPr>
          </a:p>
          <a:p>
            <a:pPr indent="-317500" lvl="1" marL="914400" marR="0" rtl="0" algn="l">
              <a:lnSpc>
                <a:spcPct val="120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increase forest carbon stocks on private forest land </a:t>
            </a:r>
            <a:endParaRPr>
              <a:solidFill>
                <a:srgbClr val="000A3A"/>
              </a:solidFill>
              <a:latin typeface="Open Sans"/>
              <a:ea typeface="Open Sans"/>
              <a:cs typeface="Open Sans"/>
              <a:sym typeface="Open Sans"/>
            </a:endParaRPr>
          </a:p>
          <a:p>
            <a:pPr indent="-317500" lvl="1" marL="914400" marR="0" rtl="0" algn="l">
              <a:lnSpc>
                <a:spcPct val="120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increase forest carbon stocks on low-productivity cropland </a:t>
            </a:r>
            <a:endParaRPr>
              <a:solidFill>
                <a:srgbClr val="000A3A"/>
              </a:solidFill>
              <a:latin typeface="Open Sans"/>
              <a:ea typeface="Open Sans"/>
              <a:cs typeface="Open Sans"/>
              <a:sym typeface="Open Sans"/>
            </a:endParaRPr>
          </a:p>
          <a:p>
            <a:pPr indent="-317500" lvl="1" marL="914400" marR="0" rtl="0" algn="l">
              <a:lnSpc>
                <a:spcPct val="120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decrease soil erosion </a:t>
            </a:r>
            <a:endParaRPr>
              <a:solidFill>
                <a:srgbClr val="000A3A"/>
              </a:solidFill>
              <a:latin typeface="Open Sans"/>
              <a:ea typeface="Open Sans"/>
              <a:cs typeface="Open Sans"/>
              <a:sym typeface="Open Sans"/>
            </a:endParaRPr>
          </a:p>
          <a:p>
            <a:pPr indent="-317500" lvl="1" marL="914400" marR="0" rtl="0" algn="l">
              <a:lnSpc>
                <a:spcPct val="120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increase economic output for ecosystem services, including water retention/run-off and biodiversity </a:t>
            </a:r>
            <a:endParaRPr>
              <a:solidFill>
                <a:srgbClr val="000A3A"/>
              </a:solidFill>
              <a:latin typeface="Open Sans"/>
              <a:ea typeface="Open Sans"/>
              <a:cs typeface="Open Sans"/>
              <a:sym typeface="Open Sans"/>
            </a:endParaRPr>
          </a:p>
          <a:p>
            <a:pPr indent="-317500" lvl="1" marL="914400" marR="0" rtl="0" algn="l">
              <a:lnSpc>
                <a:spcPct val="120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reduce degradation pressure on private forest lands </a:t>
            </a:r>
            <a:endParaRPr>
              <a:solidFill>
                <a:srgbClr val="000A3A"/>
              </a:solidFill>
              <a:latin typeface="Open Sans"/>
              <a:ea typeface="Open Sans"/>
              <a:cs typeface="Open Sans"/>
              <a:sym typeface="Open Sans"/>
            </a:endParaRPr>
          </a:p>
          <a:p>
            <a:pPr indent="-317500" lvl="1" marL="914400" marR="0" rtl="0" algn="l">
              <a:lnSpc>
                <a:spcPct val="120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accelerate adoption of improved SFM on a widespread basis by demonstrating ecosystem service benefits of improving forest carbon stocks.</a:t>
            </a:r>
            <a:endParaRPr>
              <a:solidFill>
                <a:srgbClr val="000A3A"/>
              </a:solidFill>
              <a:latin typeface="Open Sans"/>
              <a:ea typeface="Open Sans"/>
              <a:cs typeface="Open Sans"/>
              <a:sym typeface="Open Sans"/>
            </a:endParaRPr>
          </a:p>
        </p:txBody>
      </p:sp>
      <p:sp>
        <p:nvSpPr>
          <p:cNvPr id="1125" name="Google Shape;1125;p68"/>
          <p:cNvSpPr/>
          <p:nvPr>
            <p:ph idx="4294967295" type="body"/>
          </p:nvPr>
        </p:nvSpPr>
        <p:spPr>
          <a:xfrm>
            <a:off x="457200" y="4484422"/>
            <a:ext cx="1432800" cy="4467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Back to policy example</a:t>
            </a:r>
            <a:endParaRPr/>
          </a:p>
        </p:txBody>
      </p:sp>
      <p:sp>
        <p:nvSpPr>
          <p:cNvPr id="1126" name="Google Shape;1126;p68">
            <a:hlinkClick action="ppaction://hlinksldjump" r:id="rId3"/>
          </p:cNvPr>
          <p:cNvSpPr/>
          <p:nvPr/>
        </p:nvSpPr>
        <p:spPr>
          <a:xfrm>
            <a:off x="697301" y="4602336"/>
            <a:ext cx="1192800" cy="219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1" name="Shape 1131"/>
        <p:cNvGrpSpPr/>
        <p:nvPr/>
      </p:nvGrpSpPr>
      <p:grpSpPr>
        <a:xfrm>
          <a:off x="0" y="0"/>
          <a:ext cx="0" cy="0"/>
          <a:chOff x="0" y="0"/>
          <a:chExt cx="0" cy="0"/>
        </a:xfrm>
      </p:grpSpPr>
      <p:sp>
        <p:nvSpPr>
          <p:cNvPr id="1132" name="Google Shape;1132;p6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5.1 Example other related policies and actions</a:t>
            </a:r>
            <a:endParaRPr>
              <a:solidFill>
                <a:srgbClr val="595959"/>
              </a:solidFill>
            </a:endParaRPr>
          </a:p>
        </p:txBody>
      </p:sp>
      <p:sp>
        <p:nvSpPr>
          <p:cNvPr id="1133" name="Google Shape;1133;p69"/>
          <p:cNvSpPr txBox="1"/>
          <p:nvPr/>
        </p:nvSpPr>
        <p:spPr>
          <a:xfrm>
            <a:off x="472650" y="1336950"/>
            <a:ext cx="8198700" cy="2469600"/>
          </a:xfrm>
          <a:prstGeom prst="rect">
            <a:avLst/>
          </a:prstGeom>
          <a:solidFill>
            <a:srgbClr val="E4DEFF"/>
          </a:solidFill>
          <a:ln>
            <a:noFill/>
          </a:ln>
        </p:spPr>
        <p:txBody>
          <a:bodyPr anchorCtr="0" anchor="t" bIns="45700" lIns="91425" spcFirstLastPara="1" rIns="91425" wrap="square" tIns="45700">
            <a:normAutofit/>
          </a:bodyPr>
          <a:lstStyle/>
          <a:p>
            <a:pPr indent="0" lvl="0" marL="457200" marR="0" rtl="0" algn="l">
              <a:lnSpc>
                <a:spcPct val="120000"/>
              </a:lnSpc>
              <a:spcBef>
                <a:spcPts val="0"/>
              </a:spcBef>
              <a:spcAft>
                <a:spcPts val="0"/>
              </a:spcAft>
              <a:buNone/>
            </a:pPr>
            <a:r>
              <a:t/>
            </a:r>
            <a:endParaRPr>
              <a:solidFill>
                <a:srgbClr val="000A3A"/>
              </a:solidFill>
              <a:latin typeface="Open Sans"/>
              <a:ea typeface="Open Sans"/>
              <a:cs typeface="Open Sans"/>
              <a:sym typeface="Open Sans"/>
            </a:endParaRPr>
          </a:p>
          <a:p>
            <a:pPr indent="-317500" lvl="0" marL="457200" marR="0" rtl="0" algn="l">
              <a:lnSpc>
                <a:spcPct val="120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The regional Non-Industrial Private Forest programme, funded by a non-profit organization, aims to encourage sustainable harvest practices through capacity-building in a region containing 10,000 ha of private forest land.</a:t>
            </a:r>
            <a:endParaRPr>
              <a:solidFill>
                <a:srgbClr val="000A3A"/>
              </a:solidFill>
              <a:latin typeface="Open Sans"/>
              <a:ea typeface="Open Sans"/>
              <a:cs typeface="Open Sans"/>
              <a:sym typeface="Open Sans"/>
            </a:endParaRPr>
          </a:p>
          <a:p>
            <a:pPr indent="-317500" lvl="0" marL="457200" marR="0" rtl="0" algn="l">
              <a:lnSpc>
                <a:spcPct val="120000"/>
              </a:lnSpc>
              <a:spcBef>
                <a:spcPts val="0"/>
              </a:spcBef>
              <a:spcAft>
                <a:spcPts val="0"/>
              </a:spcAft>
              <a:buClr>
                <a:srgbClr val="000A3A"/>
              </a:buClr>
              <a:buSzPts val="1400"/>
              <a:buFont typeface="Open Sans"/>
              <a:buChar char="●"/>
            </a:pPr>
            <a:r>
              <a:rPr lang="en-ZA">
                <a:solidFill>
                  <a:srgbClr val="000A3A"/>
                </a:solidFill>
                <a:latin typeface="Open Sans"/>
                <a:ea typeface="Open Sans"/>
                <a:cs typeface="Open Sans"/>
                <a:sym typeface="Open Sans"/>
              </a:rPr>
              <a:t>The Forest Protection Act (FPA) of 2010 improves enforcement of laws preventing illegal logging. Monitoring and evaluation of the FPA indicates it has reduced illegal logging by approximately 5%.The FPA has the potential to discourage forest degradation on private forest land.</a:t>
            </a:r>
            <a:endParaRPr>
              <a:solidFill>
                <a:srgbClr val="000A3A"/>
              </a:solidFill>
              <a:latin typeface="Open Sans"/>
              <a:ea typeface="Open Sans"/>
              <a:cs typeface="Open Sans"/>
              <a:sym typeface="Open Sans"/>
            </a:endParaRPr>
          </a:p>
        </p:txBody>
      </p:sp>
      <p:sp>
        <p:nvSpPr>
          <p:cNvPr id="1134" name="Google Shape;1134;p69"/>
          <p:cNvSpPr/>
          <p:nvPr>
            <p:ph idx="4294967295" type="body"/>
          </p:nvPr>
        </p:nvSpPr>
        <p:spPr>
          <a:xfrm>
            <a:off x="457200" y="4484422"/>
            <a:ext cx="1432800" cy="4467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Back to policy example</a:t>
            </a:r>
            <a:endParaRPr/>
          </a:p>
        </p:txBody>
      </p:sp>
      <p:sp>
        <p:nvSpPr>
          <p:cNvPr id="1135" name="Google Shape;1135;p69">
            <a:hlinkClick action="ppaction://hlinksldjump" r:id="rId3"/>
          </p:cNvPr>
          <p:cNvSpPr/>
          <p:nvPr/>
        </p:nvSpPr>
        <p:spPr>
          <a:xfrm>
            <a:off x="697301" y="4602336"/>
            <a:ext cx="1192800" cy="219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0" name="Shape 1140"/>
        <p:cNvGrpSpPr/>
        <p:nvPr/>
      </p:nvGrpSpPr>
      <p:grpSpPr>
        <a:xfrm>
          <a:off x="0" y="0"/>
          <a:ext cx="0" cy="0"/>
          <a:chOff x="0" y="0"/>
          <a:chExt cx="0" cy="0"/>
        </a:xfrm>
      </p:grpSpPr>
      <p:sp>
        <p:nvSpPr>
          <p:cNvPr id="1141" name="Google Shape;1141;p7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Examples of intermediate effects</a:t>
            </a:r>
            <a:endParaRPr/>
          </a:p>
        </p:txBody>
      </p:sp>
      <p:sp>
        <p:nvSpPr>
          <p:cNvPr id="1142" name="Google Shape;1142;p70"/>
          <p:cNvSpPr/>
          <p:nvPr>
            <p:ph idx="4294967295" type="body"/>
          </p:nvPr>
        </p:nvSpPr>
        <p:spPr>
          <a:xfrm>
            <a:off x="457200" y="4545848"/>
            <a:ext cx="1054200" cy="3852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lnSpcReduction="2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43" name="Google Shape;1143;p70">
            <a:hlinkClick action="ppaction://hlinksldjump" r:id="rId3"/>
          </p:cNvPr>
          <p:cNvSpPr/>
          <p:nvPr/>
        </p:nvSpPr>
        <p:spPr>
          <a:xfrm>
            <a:off x="685242" y="4634226"/>
            <a:ext cx="826200" cy="189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144" name="Google Shape;1144;p70"/>
          <p:cNvSpPr txBox="1"/>
          <p:nvPr/>
        </p:nvSpPr>
        <p:spPr>
          <a:xfrm>
            <a:off x="413200" y="1258575"/>
            <a:ext cx="7999200" cy="24135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60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Comply with regulations</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Access subsidies or incentives</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Sign up or commit to programmes</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Purchase new equipment in order to comply with policy</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Plant trees for payment received</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Sign up for training and increase knowledge level regarding technologies or practices</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Change forest management strategies</a:t>
            </a:r>
            <a:endParaRPr sz="1600">
              <a:solidFill>
                <a:srgbClr val="000A3A"/>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6"/>
          <p:cNvSpPr txBox="1"/>
          <p:nvPr>
            <p:ph idx="4294967295"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Part II: Analysis map</a:t>
            </a:r>
            <a:endParaRPr/>
          </a:p>
        </p:txBody>
      </p:sp>
      <p:sp>
        <p:nvSpPr>
          <p:cNvPr id="200" name="Google Shape;200;p26"/>
          <p:cNvSpPr txBox="1"/>
          <p:nvPr/>
        </p:nvSpPr>
        <p:spPr>
          <a:xfrm>
            <a:off x="311700" y="757500"/>
            <a:ext cx="6735600" cy="750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1800">
                <a:solidFill>
                  <a:schemeClr val="dk2"/>
                </a:solidFill>
                <a:latin typeface="Open Sans"/>
                <a:ea typeface="Open Sans"/>
                <a:cs typeface="Open Sans"/>
                <a:sym typeface="Open Sans"/>
              </a:rPr>
              <a:t>Part II: Defining the assessment </a:t>
            </a:r>
            <a:endParaRPr sz="1800">
              <a:solidFill>
                <a:schemeClr val="dk2"/>
              </a:solidFill>
              <a:latin typeface="Open Sans"/>
              <a:ea typeface="Open Sans"/>
              <a:cs typeface="Open Sans"/>
              <a:sym typeface="Open Sans"/>
            </a:endParaRPr>
          </a:p>
        </p:txBody>
      </p:sp>
      <p:sp>
        <p:nvSpPr>
          <p:cNvPr id="201" name="Google Shape;201;p26"/>
          <p:cNvSpPr/>
          <p:nvPr/>
        </p:nvSpPr>
        <p:spPr>
          <a:xfrm>
            <a:off x="364650" y="1369900"/>
            <a:ext cx="3489000" cy="3650700"/>
          </a:xfrm>
          <a:prstGeom prst="rect">
            <a:avLst/>
          </a:prstGeom>
          <a:solidFill>
            <a:schemeClr val="dk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6"/>
          <p:cNvSpPr/>
          <p:nvPr/>
        </p:nvSpPr>
        <p:spPr>
          <a:xfrm>
            <a:off x="3991975" y="1369900"/>
            <a:ext cx="4787400" cy="3650700"/>
          </a:xfrm>
          <a:prstGeom prst="rect">
            <a:avLst/>
          </a:prstGeom>
          <a:solidFill>
            <a:schemeClr val="dk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6"/>
          <p:cNvSpPr txBox="1"/>
          <p:nvPr/>
        </p:nvSpPr>
        <p:spPr>
          <a:xfrm>
            <a:off x="448750" y="1508100"/>
            <a:ext cx="25914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5</a:t>
            </a:r>
            <a:r>
              <a:rPr lang="en-ZA" sz="1200">
                <a:solidFill>
                  <a:srgbClr val="FFFFFF"/>
                </a:solidFill>
                <a:latin typeface="Open Sans"/>
                <a:ea typeface="Open Sans"/>
                <a:cs typeface="Open Sans"/>
                <a:sym typeface="Open Sans"/>
              </a:rPr>
              <a:t>: Describing the policy </a:t>
            </a:r>
            <a:endParaRPr sz="1200">
              <a:solidFill>
                <a:srgbClr val="FFFFFF"/>
              </a:solidFill>
              <a:latin typeface="Open Sans"/>
              <a:ea typeface="Open Sans"/>
              <a:cs typeface="Open Sans"/>
              <a:sym typeface="Open Sans"/>
            </a:endParaRPr>
          </a:p>
        </p:txBody>
      </p:sp>
      <p:sp>
        <p:nvSpPr>
          <p:cNvPr id="204" name="Google Shape;204;p26"/>
          <p:cNvSpPr txBox="1"/>
          <p:nvPr/>
        </p:nvSpPr>
        <p:spPr>
          <a:xfrm>
            <a:off x="4037550" y="1508100"/>
            <a:ext cx="4020300" cy="3507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b="1" lang="en-ZA" sz="1200">
                <a:solidFill>
                  <a:srgbClr val="FFFFFF"/>
                </a:solidFill>
                <a:latin typeface="Open Sans"/>
                <a:ea typeface="Open Sans"/>
                <a:cs typeface="Open Sans"/>
                <a:sym typeface="Open Sans"/>
              </a:rPr>
              <a:t>CHAPTER 6</a:t>
            </a:r>
            <a:r>
              <a:rPr lang="en-ZA" sz="1200">
                <a:solidFill>
                  <a:srgbClr val="FFFFFF"/>
                </a:solidFill>
                <a:latin typeface="Open Sans"/>
                <a:ea typeface="Open Sans"/>
                <a:cs typeface="Open Sans"/>
                <a:sym typeface="Open Sans"/>
              </a:rPr>
              <a:t>: Identifying the impacts</a:t>
            </a:r>
            <a:endParaRPr sz="1200">
              <a:solidFill>
                <a:srgbClr val="FFFFFF"/>
              </a:solidFill>
              <a:latin typeface="Open Sans"/>
              <a:ea typeface="Open Sans"/>
              <a:cs typeface="Open Sans"/>
              <a:sym typeface="Open Sans"/>
            </a:endParaRPr>
          </a:p>
        </p:txBody>
      </p:sp>
      <p:sp>
        <p:nvSpPr>
          <p:cNvPr id="205" name="Google Shape;205;p26"/>
          <p:cNvSpPr/>
          <p:nvPr/>
        </p:nvSpPr>
        <p:spPr>
          <a:xfrm>
            <a:off x="517050" y="1966275"/>
            <a:ext cx="9933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26"/>
          <p:cNvSpPr/>
          <p:nvPr/>
        </p:nvSpPr>
        <p:spPr>
          <a:xfrm>
            <a:off x="1604300" y="1966275"/>
            <a:ext cx="9933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26"/>
          <p:cNvSpPr/>
          <p:nvPr/>
        </p:nvSpPr>
        <p:spPr>
          <a:xfrm>
            <a:off x="2691525" y="1966275"/>
            <a:ext cx="9933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26"/>
          <p:cNvSpPr/>
          <p:nvPr/>
        </p:nvSpPr>
        <p:spPr>
          <a:xfrm>
            <a:off x="4234913" y="1966275"/>
            <a:ext cx="10182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26"/>
          <p:cNvSpPr/>
          <p:nvPr/>
        </p:nvSpPr>
        <p:spPr>
          <a:xfrm>
            <a:off x="5350025" y="1966275"/>
            <a:ext cx="10182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26"/>
          <p:cNvSpPr/>
          <p:nvPr/>
        </p:nvSpPr>
        <p:spPr>
          <a:xfrm>
            <a:off x="6464800" y="1966275"/>
            <a:ext cx="10182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26"/>
          <p:cNvSpPr/>
          <p:nvPr/>
        </p:nvSpPr>
        <p:spPr>
          <a:xfrm>
            <a:off x="7579574" y="1966275"/>
            <a:ext cx="1018200" cy="2946900"/>
          </a:xfrm>
          <a:prstGeom prst="rect">
            <a:avLst/>
          </a:prstGeom>
          <a:solidFill>
            <a:schemeClr val="accent3"/>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6"/>
          <p:cNvSpPr txBox="1"/>
          <p:nvPr/>
        </p:nvSpPr>
        <p:spPr>
          <a:xfrm>
            <a:off x="575550" y="2059675"/>
            <a:ext cx="934800" cy="444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Describe the policy</a:t>
            </a:r>
            <a:endParaRPr sz="800">
              <a:solidFill>
                <a:schemeClr val="dk2"/>
              </a:solidFill>
              <a:latin typeface="Open Sans"/>
              <a:ea typeface="Open Sans"/>
              <a:cs typeface="Open Sans"/>
              <a:sym typeface="Open Sans"/>
            </a:endParaRPr>
          </a:p>
        </p:txBody>
      </p:sp>
      <p:sp>
        <p:nvSpPr>
          <p:cNvPr id="213" name="Google Shape;213;p26"/>
          <p:cNvSpPr txBox="1"/>
          <p:nvPr/>
        </p:nvSpPr>
        <p:spPr>
          <a:xfrm>
            <a:off x="1604300" y="2071719"/>
            <a:ext cx="993300" cy="12990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Decide whether to assess individual policy or package of policies</a:t>
            </a:r>
            <a:endParaRPr sz="800">
              <a:solidFill>
                <a:schemeClr val="dk2"/>
              </a:solidFill>
              <a:latin typeface="Open Sans"/>
              <a:ea typeface="Open Sans"/>
              <a:cs typeface="Open Sans"/>
              <a:sym typeface="Open Sans"/>
            </a:endParaRPr>
          </a:p>
        </p:txBody>
      </p:sp>
      <p:sp>
        <p:nvSpPr>
          <p:cNvPr id="214" name="Google Shape;214;p26"/>
          <p:cNvSpPr txBox="1"/>
          <p:nvPr/>
        </p:nvSpPr>
        <p:spPr>
          <a:xfrm>
            <a:off x="2680200"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Choose ex-ante or ex-post assessment</a:t>
            </a:r>
            <a:endParaRPr sz="800">
              <a:solidFill>
                <a:schemeClr val="dk2"/>
              </a:solidFill>
              <a:latin typeface="Open Sans"/>
              <a:ea typeface="Open Sans"/>
              <a:cs typeface="Open Sans"/>
              <a:sym typeface="Open Sans"/>
            </a:endParaRPr>
          </a:p>
        </p:txBody>
      </p:sp>
      <p:sp>
        <p:nvSpPr>
          <p:cNvPr id="215" name="Google Shape;215;p26"/>
          <p:cNvSpPr txBox="1"/>
          <p:nvPr/>
        </p:nvSpPr>
        <p:spPr>
          <a:xfrm>
            <a:off x="1650825" y="3438775"/>
            <a:ext cx="888900" cy="5727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Characterize the type and degree of interaction between the policies</a:t>
            </a:r>
            <a:endParaRPr sz="550">
              <a:solidFill>
                <a:schemeClr val="dk2"/>
              </a:solidFill>
              <a:latin typeface="Open Sans"/>
              <a:ea typeface="Open Sans"/>
              <a:cs typeface="Open Sans"/>
              <a:sym typeface="Open Sans"/>
            </a:endParaRPr>
          </a:p>
        </p:txBody>
      </p:sp>
      <p:sp>
        <p:nvSpPr>
          <p:cNvPr id="216" name="Google Shape;216;p26"/>
          <p:cNvSpPr txBox="1"/>
          <p:nvPr/>
        </p:nvSpPr>
        <p:spPr>
          <a:xfrm>
            <a:off x="1650200" y="4142750"/>
            <a:ext cx="888900" cy="6453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Apply criteria to determine whether to assess an individual policy or a package of policies</a:t>
            </a:r>
            <a:endParaRPr sz="550">
              <a:solidFill>
                <a:schemeClr val="dk2"/>
              </a:solidFill>
              <a:latin typeface="Open Sans"/>
              <a:ea typeface="Open Sans"/>
              <a:cs typeface="Open Sans"/>
              <a:sym typeface="Open Sans"/>
            </a:endParaRPr>
          </a:p>
        </p:txBody>
      </p:sp>
      <p:sp>
        <p:nvSpPr>
          <p:cNvPr id="217" name="Google Shape;217;p26"/>
          <p:cNvSpPr txBox="1"/>
          <p:nvPr/>
        </p:nvSpPr>
        <p:spPr>
          <a:xfrm>
            <a:off x="4260150"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Identify the impacts</a:t>
            </a:r>
            <a:endParaRPr sz="800">
              <a:solidFill>
                <a:schemeClr val="dk2"/>
              </a:solidFill>
              <a:latin typeface="Open Sans"/>
              <a:ea typeface="Open Sans"/>
              <a:cs typeface="Open Sans"/>
              <a:sym typeface="Open Sans"/>
            </a:endParaRPr>
          </a:p>
        </p:txBody>
      </p:sp>
      <p:sp>
        <p:nvSpPr>
          <p:cNvPr id="218" name="Google Shape;218;p26"/>
          <p:cNvSpPr txBox="1"/>
          <p:nvPr/>
        </p:nvSpPr>
        <p:spPr>
          <a:xfrm>
            <a:off x="536247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Define the assessment boundary</a:t>
            </a:r>
            <a:endParaRPr sz="800">
              <a:solidFill>
                <a:schemeClr val="dk2"/>
              </a:solidFill>
              <a:latin typeface="Open Sans"/>
              <a:ea typeface="Open Sans"/>
              <a:cs typeface="Open Sans"/>
              <a:sym typeface="Open Sans"/>
            </a:endParaRPr>
          </a:p>
        </p:txBody>
      </p:sp>
      <p:sp>
        <p:nvSpPr>
          <p:cNvPr id="219" name="Google Shape;219;p26"/>
          <p:cNvSpPr txBox="1"/>
          <p:nvPr/>
        </p:nvSpPr>
        <p:spPr>
          <a:xfrm>
            <a:off x="647102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Define the assessment period</a:t>
            </a:r>
            <a:endParaRPr sz="800">
              <a:solidFill>
                <a:schemeClr val="dk2"/>
              </a:solidFill>
              <a:latin typeface="Open Sans"/>
              <a:ea typeface="Open Sans"/>
              <a:cs typeface="Open Sans"/>
              <a:sym typeface="Open Sans"/>
            </a:endParaRPr>
          </a:p>
        </p:txBody>
      </p:sp>
      <p:sp>
        <p:nvSpPr>
          <p:cNvPr id="220" name="Google Shape;220;p26"/>
          <p:cNvSpPr txBox="1"/>
          <p:nvPr/>
        </p:nvSpPr>
        <p:spPr>
          <a:xfrm>
            <a:off x="7579575" y="2059675"/>
            <a:ext cx="993300" cy="12426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None/>
            </a:pPr>
            <a:r>
              <a:rPr lang="en-ZA" sz="800">
                <a:solidFill>
                  <a:schemeClr val="dk2"/>
                </a:solidFill>
                <a:latin typeface="Open Sans"/>
                <a:ea typeface="Open Sans"/>
                <a:cs typeface="Open Sans"/>
                <a:sym typeface="Open Sans"/>
              </a:rPr>
              <a:t>Identify SD impacts</a:t>
            </a:r>
            <a:endParaRPr sz="800">
              <a:solidFill>
                <a:schemeClr val="dk2"/>
              </a:solidFill>
              <a:latin typeface="Open Sans"/>
              <a:ea typeface="Open Sans"/>
              <a:cs typeface="Open Sans"/>
              <a:sym typeface="Open Sans"/>
            </a:endParaRPr>
          </a:p>
        </p:txBody>
      </p:sp>
      <p:sp>
        <p:nvSpPr>
          <p:cNvPr id="221" name="Google Shape;221;p26"/>
          <p:cNvSpPr txBox="1"/>
          <p:nvPr/>
        </p:nvSpPr>
        <p:spPr>
          <a:xfrm>
            <a:off x="5415000" y="2664800"/>
            <a:ext cx="888900" cy="4440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Assess the likelihood that each GHG impact will occur</a:t>
            </a:r>
            <a:endParaRPr sz="550">
              <a:solidFill>
                <a:schemeClr val="dk2"/>
              </a:solidFill>
              <a:latin typeface="Open Sans"/>
              <a:ea typeface="Open Sans"/>
              <a:cs typeface="Open Sans"/>
              <a:sym typeface="Open Sans"/>
            </a:endParaRPr>
          </a:p>
        </p:txBody>
      </p:sp>
      <p:sp>
        <p:nvSpPr>
          <p:cNvPr id="222" name="Google Shape;222;p26"/>
          <p:cNvSpPr txBox="1"/>
          <p:nvPr/>
        </p:nvSpPr>
        <p:spPr>
          <a:xfrm>
            <a:off x="5415000" y="3350600"/>
            <a:ext cx="888900" cy="4440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Assess the expected magnitude of each GHG impact</a:t>
            </a:r>
            <a:endParaRPr sz="550">
              <a:solidFill>
                <a:schemeClr val="dk2"/>
              </a:solidFill>
              <a:latin typeface="Open Sans"/>
              <a:ea typeface="Open Sans"/>
              <a:cs typeface="Open Sans"/>
              <a:sym typeface="Open Sans"/>
            </a:endParaRPr>
          </a:p>
        </p:txBody>
      </p:sp>
      <p:sp>
        <p:nvSpPr>
          <p:cNvPr id="223" name="Google Shape;223;p26"/>
          <p:cNvSpPr txBox="1"/>
          <p:nvPr/>
        </p:nvSpPr>
        <p:spPr>
          <a:xfrm>
            <a:off x="5415000" y="3960200"/>
            <a:ext cx="888900" cy="4440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Determine the significance of each GHG impact</a:t>
            </a:r>
            <a:endParaRPr sz="550">
              <a:solidFill>
                <a:schemeClr val="dk2"/>
              </a:solidFill>
              <a:latin typeface="Open Sans"/>
              <a:ea typeface="Open Sans"/>
              <a:cs typeface="Open Sans"/>
              <a:sym typeface="Open Sans"/>
            </a:endParaRPr>
          </a:p>
        </p:txBody>
      </p:sp>
      <p:sp>
        <p:nvSpPr>
          <p:cNvPr id="224" name="Google Shape;224;p26"/>
          <p:cNvSpPr txBox="1"/>
          <p:nvPr/>
        </p:nvSpPr>
        <p:spPr>
          <a:xfrm>
            <a:off x="4299900" y="2512400"/>
            <a:ext cx="888900" cy="2793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Identify stakeholders</a:t>
            </a:r>
            <a:endParaRPr sz="550">
              <a:solidFill>
                <a:schemeClr val="dk2"/>
              </a:solidFill>
              <a:latin typeface="Open Sans"/>
              <a:ea typeface="Open Sans"/>
              <a:cs typeface="Open Sans"/>
              <a:sym typeface="Open Sans"/>
            </a:endParaRPr>
          </a:p>
        </p:txBody>
      </p:sp>
      <p:sp>
        <p:nvSpPr>
          <p:cNvPr id="225" name="Google Shape;225;p26"/>
          <p:cNvSpPr txBox="1"/>
          <p:nvPr/>
        </p:nvSpPr>
        <p:spPr>
          <a:xfrm>
            <a:off x="4299900" y="2893400"/>
            <a:ext cx="888900" cy="4440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Identify inputs and administrative activities</a:t>
            </a:r>
            <a:endParaRPr sz="550">
              <a:solidFill>
                <a:schemeClr val="dk2"/>
              </a:solidFill>
              <a:latin typeface="Open Sans"/>
              <a:ea typeface="Open Sans"/>
              <a:cs typeface="Open Sans"/>
              <a:sym typeface="Open Sans"/>
            </a:endParaRPr>
          </a:p>
        </p:txBody>
      </p:sp>
      <p:sp>
        <p:nvSpPr>
          <p:cNvPr id="226" name="Google Shape;226;p26"/>
          <p:cNvSpPr txBox="1"/>
          <p:nvPr/>
        </p:nvSpPr>
        <p:spPr>
          <a:xfrm>
            <a:off x="4299900" y="3426800"/>
            <a:ext cx="888900" cy="3507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Identify and describe intermediate effects</a:t>
            </a:r>
            <a:endParaRPr sz="550">
              <a:solidFill>
                <a:schemeClr val="dk2"/>
              </a:solidFill>
              <a:latin typeface="Open Sans"/>
              <a:ea typeface="Open Sans"/>
              <a:cs typeface="Open Sans"/>
              <a:sym typeface="Open Sans"/>
            </a:endParaRPr>
          </a:p>
        </p:txBody>
      </p:sp>
      <p:sp>
        <p:nvSpPr>
          <p:cNvPr id="227" name="Google Shape;227;p26"/>
          <p:cNvSpPr txBox="1"/>
          <p:nvPr/>
        </p:nvSpPr>
        <p:spPr>
          <a:xfrm>
            <a:off x="4299900" y="3884000"/>
            <a:ext cx="888900" cy="3507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Identify potential GHG impacts</a:t>
            </a:r>
            <a:endParaRPr sz="550">
              <a:solidFill>
                <a:schemeClr val="dk2"/>
              </a:solidFill>
              <a:latin typeface="Open Sans"/>
              <a:ea typeface="Open Sans"/>
              <a:cs typeface="Open Sans"/>
              <a:sym typeface="Open Sans"/>
            </a:endParaRPr>
          </a:p>
        </p:txBody>
      </p:sp>
      <p:sp>
        <p:nvSpPr>
          <p:cNvPr id="228" name="Google Shape;228;p26"/>
          <p:cNvSpPr txBox="1"/>
          <p:nvPr/>
        </p:nvSpPr>
        <p:spPr>
          <a:xfrm>
            <a:off x="4299900" y="4341200"/>
            <a:ext cx="888900" cy="350700"/>
          </a:xfrm>
          <a:prstGeom prst="rect">
            <a:avLst/>
          </a:prstGeom>
          <a:solidFill>
            <a:schemeClr val="accent4"/>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550">
                <a:solidFill>
                  <a:schemeClr val="dk2"/>
                </a:solidFill>
                <a:latin typeface="Open Sans"/>
                <a:ea typeface="Open Sans"/>
                <a:cs typeface="Open Sans"/>
                <a:sym typeface="Open Sans"/>
              </a:rPr>
              <a:t>Develop a causal chain</a:t>
            </a:r>
            <a:endParaRPr sz="550">
              <a:solidFill>
                <a:schemeClr val="dk2"/>
              </a:solidFill>
              <a:latin typeface="Open Sans"/>
              <a:ea typeface="Open Sans"/>
              <a:cs typeface="Open Sans"/>
              <a:sym typeface="Open Sans"/>
            </a:endParaRPr>
          </a:p>
        </p:txBody>
      </p:sp>
      <p:sp>
        <p:nvSpPr>
          <p:cNvPr id="229" name="Google Shape;229;p26"/>
          <p:cNvSpPr/>
          <p:nvPr/>
        </p:nvSpPr>
        <p:spPr>
          <a:xfrm>
            <a:off x="1449170" y="30463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30" name="Google Shape;230;p26"/>
          <p:cNvSpPr/>
          <p:nvPr/>
        </p:nvSpPr>
        <p:spPr>
          <a:xfrm>
            <a:off x="2515970" y="30463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31" name="Google Shape;231;p26"/>
          <p:cNvSpPr/>
          <p:nvPr/>
        </p:nvSpPr>
        <p:spPr>
          <a:xfrm>
            <a:off x="3582770" y="19795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32" name="Google Shape;232;p26"/>
          <p:cNvSpPr/>
          <p:nvPr/>
        </p:nvSpPr>
        <p:spPr>
          <a:xfrm>
            <a:off x="5182970" y="21319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33" name="Google Shape;233;p26"/>
          <p:cNvSpPr/>
          <p:nvPr/>
        </p:nvSpPr>
        <p:spPr>
          <a:xfrm>
            <a:off x="6249770" y="21319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sp>
        <p:nvSpPr>
          <p:cNvPr id="234" name="Google Shape;234;p26"/>
          <p:cNvSpPr/>
          <p:nvPr/>
        </p:nvSpPr>
        <p:spPr>
          <a:xfrm>
            <a:off x="7392770" y="2131970"/>
            <a:ext cx="196200" cy="186600"/>
          </a:xfrm>
          <a:prstGeom prst="rightArrow">
            <a:avLst>
              <a:gd fmla="val 50000"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Arial"/>
              <a:ea typeface="Arial"/>
              <a:cs typeface="Arial"/>
              <a:sym typeface="Arial"/>
            </a:endParaRPr>
          </a:p>
        </p:txBody>
      </p:sp>
      <p:cxnSp>
        <p:nvCxnSpPr>
          <p:cNvPr id="235" name="Google Shape;235;p26"/>
          <p:cNvCxnSpPr>
            <a:endCxn id="216" idx="0"/>
          </p:cNvCxnSpPr>
          <p:nvPr/>
        </p:nvCxnSpPr>
        <p:spPr>
          <a:xfrm flipH="1">
            <a:off x="2094650" y="4011350"/>
            <a:ext cx="600" cy="131400"/>
          </a:xfrm>
          <a:prstGeom prst="straightConnector1">
            <a:avLst/>
          </a:prstGeom>
          <a:noFill/>
          <a:ln cap="flat" cmpd="sng" w="9525">
            <a:solidFill>
              <a:schemeClr val="dk2"/>
            </a:solidFill>
            <a:prstDash val="solid"/>
            <a:round/>
            <a:headEnd len="med" w="med" type="none"/>
            <a:tailEnd len="med" w="med" type="triangle"/>
          </a:ln>
        </p:spPr>
      </p:cxnSp>
      <p:cxnSp>
        <p:nvCxnSpPr>
          <p:cNvPr id="236" name="Google Shape;236;p26"/>
          <p:cNvCxnSpPr>
            <a:endCxn id="228" idx="0"/>
          </p:cNvCxnSpPr>
          <p:nvPr/>
        </p:nvCxnSpPr>
        <p:spPr>
          <a:xfrm>
            <a:off x="4744350" y="4234700"/>
            <a:ext cx="0" cy="106500"/>
          </a:xfrm>
          <a:prstGeom prst="straightConnector1">
            <a:avLst/>
          </a:prstGeom>
          <a:noFill/>
          <a:ln cap="flat" cmpd="sng" w="9525">
            <a:solidFill>
              <a:schemeClr val="dk2"/>
            </a:solidFill>
            <a:prstDash val="solid"/>
            <a:round/>
            <a:headEnd len="med" w="med" type="none"/>
            <a:tailEnd len="med" w="med" type="triangle"/>
          </a:ln>
        </p:spPr>
      </p:cxnSp>
      <p:cxnSp>
        <p:nvCxnSpPr>
          <p:cNvPr id="237" name="Google Shape;237;p26"/>
          <p:cNvCxnSpPr>
            <a:endCxn id="227" idx="0"/>
          </p:cNvCxnSpPr>
          <p:nvPr/>
        </p:nvCxnSpPr>
        <p:spPr>
          <a:xfrm>
            <a:off x="4744350" y="3777500"/>
            <a:ext cx="0" cy="106500"/>
          </a:xfrm>
          <a:prstGeom prst="straightConnector1">
            <a:avLst/>
          </a:prstGeom>
          <a:noFill/>
          <a:ln cap="flat" cmpd="sng" w="9525">
            <a:solidFill>
              <a:schemeClr val="dk2"/>
            </a:solidFill>
            <a:prstDash val="solid"/>
            <a:round/>
            <a:headEnd len="med" w="med" type="none"/>
            <a:tailEnd len="med" w="med" type="triangle"/>
          </a:ln>
        </p:spPr>
      </p:cxnSp>
      <p:cxnSp>
        <p:nvCxnSpPr>
          <p:cNvPr id="238" name="Google Shape;238;p26"/>
          <p:cNvCxnSpPr>
            <a:endCxn id="226" idx="0"/>
          </p:cNvCxnSpPr>
          <p:nvPr/>
        </p:nvCxnSpPr>
        <p:spPr>
          <a:xfrm>
            <a:off x="4744350" y="3337400"/>
            <a:ext cx="0" cy="89400"/>
          </a:xfrm>
          <a:prstGeom prst="straightConnector1">
            <a:avLst/>
          </a:prstGeom>
          <a:noFill/>
          <a:ln cap="flat" cmpd="sng" w="9525">
            <a:solidFill>
              <a:schemeClr val="dk2"/>
            </a:solidFill>
            <a:prstDash val="solid"/>
            <a:round/>
            <a:headEnd len="med" w="med" type="none"/>
            <a:tailEnd len="med" w="med" type="triangle"/>
          </a:ln>
        </p:spPr>
      </p:cxnSp>
      <p:cxnSp>
        <p:nvCxnSpPr>
          <p:cNvPr id="239" name="Google Shape;239;p26"/>
          <p:cNvCxnSpPr>
            <a:endCxn id="225" idx="0"/>
          </p:cNvCxnSpPr>
          <p:nvPr/>
        </p:nvCxnSpPr>
        <p:spPr>
          <a:xfrm>
            <a:off x="4744350" y="2791700"/>
            <a:ext cx="0" cy="101700"/>
          </a:xfrm>
          <a:prstGeom prst="straightConnector1">
            <a:avLst/>
          </a:prstGeom>
          <a:noFill/>
          <a:ln cap="flat" cmpd="sng" w="9525">
            <a:solidFill>
              <a:schemeClr val="dk2"/>
            </a:solidFill>
            <a:prstDash val="solid"/>
            <a:round/>
            <a:headEnd len="med" w="med" type="none"/>
            <a:tailEnd len="med" w="med" type="triangle"/>
          </a:ln>
        </p:spPr>
      </p:cxnSp>
      <p:cxnSp>
        <p:nvCxnSpPr>
          <p:cNvPr id="240" name="Google Shape;240;p26"/>
          <p:cNvCxnSpPr>
            <a:endCxn id="222" idx="0"/>
          </p:cNvCxnSpPr>
          <p:nvPr/>
        </p:nvCxnSpPr>
        <p:spPr>
          <a:xfrm>
            <a:off x="5859450" y="3095600"/>
            <a:ext cx="0" cy="255000"/>
          </a:xfrm>
          <a:prstGeom prst="straightConnector1">
            <a:avLst/>
          </a:prstGeom>
          <a:noFill/>
          <a:ln cap="flat" cmpd="sng" w="9525">
            <a:solidFill>
              <a:schemeClr val="dk2"/>
            </a:solidFill>
            <a:prstDash val="solid"/>
            <a:round/>
            <a:headEnd len="med" w="med" type="none"/>
            <a:tailEnd len="med" w="med" type="triangle"/>
          </a:ln>
        </p:spPr>
      </p:cxnSp>
      <p:cxnSp>
        <p:nvCxnSpPr>
          <p:cNvPr id="241" name="Google Shape;241;p26"/>
          <p:cNvCxnSpPr>
            <a:stCxn id="222" idx="2"/>
            <a:endCxn id="223" idx="0"/>
          </p:cNvCxnSpPr>
          <p:nvPr/>
        </p:nvCxnSpPr>
        <p:spPr>
          <a:xfrm>
            <a:off x="5859450" y="3794600"/>
            <a:ext cx="0" cy="165600"/>
          </a:xfrm>
          <a:prstGeom prst="straightConnector1">
            <a:avLst/>
          </a:prstGeom>
          <a:noFill/>
          <a:ln cap="flat" cmpd="sng" w="9525">
            <a:solidFill>
              <a:schemeClr val="dk2"/>
            </a:solidFill>
            <a:prstDash val="solid"/>
            <a:round/>
            <a:headEnd len="med" w="med" type="none"/>
            <a:tailEnd len="med" w="med" type="triangle"/>
          </a:ln>
        </p:spPr>
      </p:cxnSp>
      <p:sp>
        <p:nvSpPr>
          <p:cNvPr id="242" name="Google Shape;242;p26"/>
          <p:cNvSpPr/>
          <p:nvPr/>
        </p:nvSpPr>
        <p:spPr>
          <a:xfrm>
            <a:off x="4789939" y="3716125"/>
            <a:ext cx="514500" cy="101700"/>
          </a:xfrm>
          <a:prstGeom prst="roundRect">
            <a:avLst>
              <a:gd fmla="val 16667" name="adj"/>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chemeClr val="lt1"/>
                </a:solidFill>
                <a:latin typeface="Open Sans"/>
                <a:ea typeface="Open Sans"/>
                <a:cs typeface="Open Sans"/>
                <a:sym typeface="Open Sans"/>
              </a:rPr>
              <a:t>EXAMPLE</a:t>
            </a:r>
            <a:endParaRPr sz="500">
              <a:solidFill>
                <a:schemeClr val="lt1"/>
              </a:solidFill>
              <a:latin typeface="Open Sans"/>
              <a:ea typeface="Open Sans"/>
              <a:cs typeface="Open Sans"/>
              <a:sym typeface="Open Sans"/>
            </a:endParaRPr>
          </a:p>
        </p:txBody>
      </p:sp>
      <p:sp>
        <p:nvSpPr>
          <p:cNvPr id="243" name="Google Shape;243;p26"/>
          <p:cNvSpPr/>
          <p:nvPr/>
        </p:nvSpPr>
        <p:spPr>
          <a:xfrm>
            <a:off x="4789926" y="4196550"/>
            <a:ext cx="514500" cy="101700"/>
          </a:xfrm>
          <a:prstGeom prst="roundRect">
            <a:avLst>
              <a:gd fmla="val 16667" name="adj"/>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chemeClr val="lt1"/>
                </a:solidFill>
                <a:latin typeface="Open Sans"/>
                <a:ea typeface="Open Sans"/>
                <a:cs typeface="Open Sans"/>
                <a:sym typeface="Open Sans"/>
              </a:rPr>
              <a:t>EXAMPLE</a:t>
            </a:r>
            <a:endParaRPr sz="500">
              <a:solidFill>
                <a:schemeClr val="lt1"/>
              </a:solidFill>
              <a:latin typeface="Open Sans"/>
              <a:ea typeface="Open Sans"/>
              <a:cs typeface="Open Sans"/>
              <a:sym typeface="Open Sans"/>
            </a:endParaRPr>
          </a:p>
        </p:txBody>
      </p:sp>
      <p:sp>
        <p:nvSpPr>
          <p:cNvPr id="244" name="Google Shape;244;p26"/>
          <p:cNvSpPr/>
          <p:nvPr/>
        </p:nvSpPr>
        <p:spPr>
          <a:xfrm>
            <a:off x="4789926" y="4616000"/>
            <a:ext cx="514500" cy="101700"/>
          </a:xfrm>
          <a:prstGeom prst="roundRect">
            <a:avLst>
              <a:gd fmla="val 16667" name="adj"/>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chemeClr val="lt1"/>
                </a:solidFill>
                <a:latin typeface="Open Sans"/>
                <a:ea typeface="Open Sans"/>
                <a:cs typeface="Open Sans"/>
                <a:sym typeface="Open Sans"/>
              </a:rPr>
              <a:t>EXAMPLE</a:t>
            </a:r>
            <a:endParaRPr sz="500">
              <a:solidFill>
                <a:schemeClr val="lt1"/>
              </a:solidFill>
              <a:latin typeface="Open Sans"/>
              <a:ea typeface="Open Sans"/>
              <a:cs typeface="Open Sans"/>
              <a:sym typeface="Open Sans"/>
            </a:endParaRPr>
          </a:p>
        </p:txBody>
      </p:sp>
      <p:sp>
        <p:nvSpPr>
          <p:cNvPr id="245" name="Google Shape;245;p26"/>
          <p:cNvSpPr/>
          <p:nvPr/>
        </p:nvSpPr>
        <p:spPr>
          <a:xfrm>
            <a:off x="675126" y="4692200"/>
            <a:ext cx="514500" cy="101700"/>
          </a:xfrm>
          <a:prstGeom prst="roundRect">
            <a:avLst>
              <a:gd fmla="val 16667" name="adj"/>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ZA" sz="500">
                <a:solidFill>
                  <a:schemeClr val="lt1"/>
                </a:solidFill>
                <a:latin typeface="Open Sans"/>
                <a:ea typeface="Open Sans"/>
                <a:cs typeface="Open Sans"/>
                <a:sym typeface="Open Sans"/>
              </a:rPr>
              <a:t>EXAMPLE</a:t>
            </a:r>
            <a:endParaRPr sz="500">
              <a:solidFill>
                <a:schemeClr val="lt1"/>
              </a:solidFill>
              <a:latin typeface="Open Sans"/>
              <a:ea typeface="Open Sans"/>
              <a:cs typeface="Open Sans"/>
              <a:sym typeface="Open Sa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9" name="Shape 1149"/>
        <p:cNvGrpSpPr/>
        <p:nvPr/>
      </p:nvGrpSpPr>
      <p:grpSpPr>
        <a:xfrm>
          <a:off x="0" y="0"/>
          <a:ext cx="0" cy="0"/>
          <a:chOff x="0" y="0"/>
          <a:chExt cx="0" cy="0"/>
        </a:xfrm>
      </p:grpSpPr>
      <p:sp>
        <p:nvSpPr>
          <p:cNvPr id="1150" name="Google Shape;1150;p71"/>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Example of input description</a:t>
            </a:r>
            <a:endParaRPr/>
          </a:p>
        </p:txBody>
      </p:sp>
      <p:sp>
        <p:nvSpPr>
          <p:cNvPr id="1151" name="Google Shape;1151;p71"/>
          <p:cNvSpPr/>
          <p:nvPr>
            <p:ph idx="4294967295" type="body"/>
          </p:nvPr>
        </p:nvSpPr>
        <p:spPr>
          <a:xfrm>
            <a:off x="457200" y="4499772"/>
            <a:ext cx="995400" cy="4311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52" name="Google Shape;1152;p71">
            <a:hlinkClick action="ppaction://hlinksldjump" r:id="rId3"/>
          </p:cNvPr>
          <p:cNvSpPr/>
          <p:nvPr/>
        </p:nvSpPr>
        <p:spPr>
          <a:xfrm>
            <a:off x="685243" y="4598723"/>
            <a:ext cx="767400" cy="2115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53" name="Google Shape;1153;p71"/>
          <p:cNvGraphicFramePr/>
          <p:nvPr/>
        </p:nvGraphicFramePr>
        <p:xfrm>
          <a:off x="762401" y="1336287"/>
          <a:ext cx="3000000" cy="3000000"/>
        </p:xfrm>
        <a:graphic>
          <a:graphicData uri="http://schemas.openxmlformats.org/drawingml/2006/table">
            <a:tbl>
              <a:tblPr bandRow="1" firstRow="1">
                <a:noFill/>
                <a:tableStyleId>{7B3896A5-2EC1-4910-86EA-BEC527F3E479}</a:tableStyleId>
              </a:tblPr>
              <a:tblGrid>
                <a:gridCol w="1377975"/>
                <a:gridCol w="2775000"/>
                <a:gridCol w="1681800"/>
                <a:gridCol w="1784450"/>
              </a:tblGrid>
              <a:tr h="485650">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Detail/explanation</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Geographic location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Timing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r>
              <a:tr h="282500">
                <a:tc gridSpan="4">
                  <a:txBody>
                    <a:bodyPr/>
                    <a:lstStyle/>
                    <a:p>
                      <a:pPr indent="0" lvl="0" marL="0" marR="0" rtl="0" algn="l">
                        <a:spcBef>
                          <a:spcPts val="0"/>
                        </a:spcBef>
                        <a:spcAft>
                          <a:spcPts val="0"/>
                        </a:spcAft>
                        <a:buNone/>
                      </a:pPr>
                      <a:r>
                        <a:rPr b="1" lang="en-ZA" sz="1000">
                          <a:solidFill>
                            <a:srgbClr val="FAFAFA"/>
                          </a:solidFill>
                          <a:latin typeface="Open Sans"/>
                          <a:ea typeface="Open Sans"/>
                          <a:cs typeface="Open Sans"/>
                          <a:sym typeface="Open Sans"/>
                        </a:rPr>
                        <a:t>INPUTS</a:t>
                      </a:r>
                      <a:endParaRPr b="1"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dk1"/>
                    </a:solidFill>
                  </a:tcPr>
                </a:tc>
                <a:tc hMerge="1"/>
                <a:tc hMerge="1"/>
                <a:tc hMerge="1"/>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Legislation is passed to allow taxation of ecosystem service users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Legislative body enacts a tax for users of ecosystem services (water and hydroelectric utilities, tourism companies and others)</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National scale</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2021</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1000">
                          <a:latin typeface="Open Sans"/>
                          <a:ea typeface="Open Sans"/>
                          <a:cs typeface="Open Sans"/>
                          <a:sym typeface="Open Sans"/>
                        </a:rPr>
                        <a:t>Tax revenue is allocated to Ministry of Environment to pay PES contracts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National government allocates tax revenue to Ministry of Environment, to make payments to landowners who have executed and complied with PES contract terms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National scale</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Annually, 2022–2030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8" name="Shape 1158"/>
        <p:cNvGrpSpPr/>
        <p:nvPr/>
      </p:nvGrpSpPr>
      <p:grpSpPr>
        <a:xfrm>
          <a:off x="0" y="0"/>
          <a:ext cx="0" cy="0"/>
          <a:chOff x="0" y="0"/>
          <a:chExt cx="0" cy="0"/>
        </a:xfrm>
      </p:grpSpPr>
      <p:sp>
        <p:nvSpPr>
          <p:cNvPr id="1159" name="Google Shape;1159;p72"/>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Example of activities description</a:t>
            </a:r>
            <a:endParaRPr/>
          </a:p>
        </p:txBody>
      </p:sp>
      <p:sp>
        <p:nvSpPr>
          <p:cNvPr id="1160" name="Google Shape;1160;p72"/>
          <p:cNvSpPr/>
          <p:nvPr>
            <p:ph idx="4294967295" type="body"/>
          </p:nvPr>
        </p:nvSpPr>
        <p:spPr>
          <a:xfrm>
            <a:off x="457200" y="4499772"/>
            <a:ext cx="1045800" cy="4311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400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61" name="Google Shape;1161;p72">
            <a:hlinkClick action="ppaction://hlinksldjump" r:id="rId3"/>
          </p:cNvPr>
          <p:cNvSpPr/>
          <p:nvPr/>
        </p:nvSpPr>
        <p:spPr>
          <a:xfrm>
            <a:off x="685243" y="4598723"/>
            <a:ext cx="817800" cy="2115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62" name="Google Shape;1162;p72"/>
          <p:cNvGraphicFramePr/>
          <p:nvPr/>
        </p:nvGraphicFramePr>
        <p:xfrm>
          <a:off x="762401" y="955287"/>
          <a:ext cx="3000000" cy="3000000"/>
        </p:xfrm>
        <a:graphic>
          <a:graphicData uri="http://schemas.openxmlformats.org/drawingml/2006/table">
            <a:tbl>
              <a:tblPr bandRow="1" firstRow="1">
                <a:noFill/>
                <a:tableStyleId>{7B3896A5-2EC1-4910-86EA-BEC527F3E479}</a:tableStyleId>
              </a:tblPr>
              <a:tblGrid>
                <a:gridCol w="1714025"/>
                <a:gridCol w="2901450"/>
                <a:gridCol w="1219300"/>
                <a:gridCol w="1784450"/>
              </a:tblGrid>
              <a:tr h="485650">
                <a:tc>
                  <a:txBody>
                    <a:bodyPr/>
                    <a:lstStyle/>
                    <a:p>
                      <a:pPr indent="0" lvl="0" marL="0" marR="0" rtl="0" algn="l">
                        <a:spcBef>
                          <a:spcPts val="0"/>
                        </a:spcBef>
                        <a:spcAft>
                          <a:spcPts val="0"/>
                        </a:spcAft>
                        <a:buNone/>
                      </a:pPr>
                      <a:r>
                        <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Detail/explanation</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Geographic location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Timing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accent1"/>
                    </a:solidFill>
                  </a:tcPr>
                </a:tc>
              </a:tr>
              <a:tr h="282500">
                <a:tc gridSpan="4">
                  <a:txBody>
                    <a:bodyPr/>
                    <a:lstStyle/>
                    <a:p>
                      <a:pPr indent="0" lvl="0" marL="0" marR="0" rtl="0" algn="l">
                        <a:spcBef>
                          <a:spcPts val="0"/>
                        </a:spcBef>
                        <a:spcAft>
                          <a:spcPts val="0"/>
                        </a:spcAft>
                        <a:buNone/>
                      </a:pPr>
                      <a:r>
                        <a:rPr b="1" lang="en-ZA" sz="1000">
                          <a:solidFill>
                            <a:srgbClr val="FAFAFA"/>
                          </a:solidFill>
                          <a:latin typeface="Open Sans"/>
                          <a:ea typeface="Open Sans"/>
                          <a:cs typeface="Open Sans"/>
                          <a:sym typeface="Open Sans"/>
                        </a:rPr>
                        <a:t>ADMINISTRATIVE ACTIVITIES</a:t>
                      </a:r>
                      <a:endParaRPr b="1" sz="10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chemeClr val="dk1"/>
                    </a:solidFill>
                  </a:tcPr>
                </a:tc>
                <a:tc hMerge="1"/>
                <a:tc hMerge="1"/>
                <a:tc hMerge="1"/>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Annual tax revenue from ecosystem service users is generated.</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Ecosystem users pay taxes.</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National scale</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Annually, 2021–2030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Landowners execute PES contracts.</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Landowners voluntarily sign contracts to participate in the programme.</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Privately owned forest land or low-productivity cropland</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Rolling enrolment, 2021–2030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Extension service provides training and support to landowners under contract.</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Extension service provides SFM and A/R training, and monitoring and reporting support to landowners who are under contract.</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Privately owned forest land or low-productivity cropland</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Ongoing, based on landowner needs, 2021–2030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Landowners under contract submit required reporting.</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Landowners submit year 1 and year 10 forest inventory reports, and annual harvest data.</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Regions where payments have been dispersed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Annually, 2022–2030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Extension service conducts site visits to land under contract.</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Extension service specialists conduct routine site visits to verify forest inventory and harvest reports submitted by landowners.</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Regions where payments have been dispersed </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Ongoing, 2022–2030</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700">
                          <a:latin typeface="Open Sans"/>
                          <a:ea typeface="Open Sans"/>
                          <a:cs typeface="Open Sans"/>
                          <a:sym typeface="Open Sans"/>
                        </a:rPr>
                        <a:t>Payments are administered to landowners who comply with the terms of PES contracts.</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Ministry of Environment pays contractual rates for SFM and A/R activities.</a:t>
                      </a:r>
                      <a:endParaRPr sz="700">
                        <a:latin typeface="Open Sans"/>
                        <a:ea typeface="Open Sans"/>
                        <a:cs typeface="Open Sans"/>
                        <a:sym typeface="Open Sans"/>
                      </a:endParaRPr>
                    </a:p>
                    <a:p>
                      <a:pPr indent="0" lvl="0" marL="0" marR="0" rtl="0" algn="l">
                        <a:spcBef>
                          <a:spcPts val="0"/>
                        </a:spcBef>
                        <a:spcAft>
                          <a:spcPts val="0"/>
                        </a:spcAft>
                        <a:buNone/>
                      </a:pPr>
                      <a:r>
                        <a:rPr lang="en-ZA" sz="700">
                          <a:latin typeface="Open Sans"/>
                          <a:ea typeface="Open Sans"/>
                          <a:cs typeface="Open Sans"/>
                          <a:sym typeface="Open Sans"/>
                        </a:rPr>
                        <a:t>Rates are based on number of hectares where sustainable harvest regimes, general tree planting, tree planting with endangered species, and/or natural regeneration occur.</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Privately owned forest land or low-productivity cropland</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700">
                          <a:latin typeface="Open Sans"/>
                          <a:ea typeface="Open Sans"/>
                          <a:cs typeface="Open Sans"/>
                          <a:sym typeface="Open Sans"/>
                        </a:rPr>
                        <a:t>2022 - 2030</a:t>
                      </a:r>
                      <a:endParaRPr sz="7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7" name="Shape 1167"/>
        <p:cNvGrpSpPr/>
        <p:nvPr/>
      </p:nvGrpSpPr>
      <p:grpSpPr>
        <a:xfrm>
          <a:off x="0" y="0"/>
          <a:ext cx="0" cy="0"/>
          <a:chOff x="0" y="0"/>
          <a:chExt cx="0" cy="0"/>
        </a:xfrm>
      </p:grpSpPr>
      <p:sp>
        <p:nvSpPr>
          <p:cNvPr id="1168" name="Google Shape;1168;p73"/>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Example intermediate effects and descriptions</a:t>
            </a:r>
            <a:endParaRPr/>
          </a:p>
        </p:txBody>
      </p:sp>
      <p:sp>
        <p:nvSpPr>
          <p:cNvPr id="1169" name="Google Shape;1169;p73"/>
          <p:cNvSpPr/>
          <p:nvPr>
            <p:ph idx="4294967295" type="body"/>
          </p:nvPr>
        </p:nvSpPr>
        <p:spPr>
          <a:xfrm>
            <a:off x="457200" y="4515123"/>
            <a:ext cx="978600" cy="4158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70" name="Google Shape;1170;p73">
            <a:hlinkClick action="ppaction://hlinksldjump" r:id="rId3"/>
          </p:cNvPr>
          <p:cNvSpPr/>
          <p:nvPr/>
        </p:nvSpPr>
        <p:spPr>
          <a:xfrm>
            <a:off x="685243" y="4610551"/>
            <a:ext cx="750600" cy="204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71" name="Google Shape;1171;p73"/>
          <p:cNvGraphicFramePr/>
          <p:nvPr/>
        </p:nvGraphicFramePr>
        <p:xfrm>
          <a:off x="421676" y="955287"/>
          <a:ext cx="3000000" cy="3000000"/>
        </p:xfrm>
        <a:graphic>
          <a:graphicData uri="http://schemas.openxmlformats.org/drawingml/2006/table">
            <a:tbl>
              <a:tblPr bandRow="1" firstRow="1">
                <a:noFill/>
                <a:tableStyleId>{7B3896A5-2EC1-4910-86EA-BEC527F3E479}</a:tableStyleId>
              </a:tblPr>
              <a:tblGrid>
                <a:gridCol w="1082300"/>
                <a:gridCol w="2228925"/>
                <a:gridCol w="881300"/>
                <a:gridCol w="817125"/>
                <a:gridCol w="850625"/>
                <a:gridCol w="1046800"/>
                <a:gridCol w="824350"/>
              </a:tblGrid>
              <a:tr h="485650">
                <a:tc>
                  <a:txBody>
                    <a:bodyPr/>
                    <a:lstStyle/>
                    <a:p>
                      <a:pPr indent="0" lvl="0" marL="0" marR="0" rtl="0" algn="l">
                        <a:spcBef>
                          <a:spcPts val="0"/>
                        </a:spcBef>
                        <a:spcAft>
                          <a:spcPts val="0"/>
                        </a:spcAft>
                        <a:buNone/>
                      </a:pPr>
                      <a:r>
                        <a:rPr lang="en-ZA" sz="1000">
                          <a:latin typeface="Open Sans"/>
                          <a:ea typeface="Open Sans"/>
                          <a:cs typeface="Open Sans"/>
                          <a:sym typeface="Open Sans"/>
                        </a:rPr>
                        <a:t>Intermediate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rtl="0" algn="l">
                        <a:spcBef>
                          <a:spcPts val="0"/>
                        </a:spcBef>
                        <a:spcAft>
                          <a:spcPts val="0"/>
                        </a:spcAft>
                        <a:buNone/>
                      </a:pPr>
                      <a:r>
                        <a:rPr lang="en-ZA" sz="1000">
                          <a:latin typeface="Open Sans"/>
                          <a:ea typeface="Open Sans"/>
                          <a:cs typeface="Open Sans"/>
                          <a:sym typeface="Open Sans"/>
                        </a:rPr>
                        <a:t>Detail/</a:t>
                      </a:r>
                      <a:endParaRPr sz="1000">
                        <a:latin typeface="Open Sans"/>
                        <a:ea typeface="Open Sans"/>
                        <a:cs typeface="Open Sans"/>
                        <a:sym typeface="Open Sans"/>
                      </a:endParaRPr>
                    </a:p>
                    <a:p>
                      <a:pPr indent="0" lvl="0" marL="0" rtl="0" algn="l">
                        <a:spcBef>
                          <a:spcPts val="0"/>
                        </a:spcBef>
                        <a:spcAft>
                          <a:spcPts val="0"/>
                        </a:spcAft>
                        <a:buNone/>
                      </a:pPr>
                      <a:r>
                        <a:rPr lang="en-ZA" sz="1000">
                          <a:latin typeface="Open Sans"/>
                          <a:ea typeface="Open Sans"/>
                          <a:cs typeface="Open Sans"/>
                          <a:sym typeface="Open Sans"/>
                        </a:rPr>
                        <a:t>explanation</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Affected parameter</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Direction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Amount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Geographic location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Timing of effect</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Forests have sustainable yields</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Management changes such as increasing the minimum age or tree diameter at cutting result in increases in merchantable volumes and higher average growth rates.</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Forest land remaining forest land under SFM</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Increase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150,000 ha</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Contracted land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At least one harvest cycle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Forests are healthy</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Management changes such as extending the re-entry period for selective harvesting and improving the selection of trees for harvesting decrease the chances of degradation from selective harvesting.</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Forest land remaining forest land under SFM</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Increase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150,000 ha</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Clr>
                          <a:srgbClr val="000000"/>
                        </a:buClr>
                        <a:buFont typeface="Arial"/>
                        <a:buNone/>
                      </a:pPr>
                      <a:r>
                        <a:rPr lang="en-ZA" sz="600">
                          <a:latin typeface="Open Sans"/>
                          <a:ea typeface="Open Sans"/>
                          <a:cs typeface="Open Sans"/>
                          <a:sym typeface="Open Sans"/>
                        </a:rPr>
                        <a:t>Contracted land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At least one harvest cycle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Change in supply of wood products</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SFM leads to decreased harvest rates in the near term, reducing the supply of wood products.	</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Wood removals</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Decrease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Unknown</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Clr>
                          <a:srgbClr val="000000"/>
                        </a:buClr>
                        <a:buFont typeface="Arial"/>
                        <a:buNone/>
                      </a:pPr>
                      <a:r>
                        <a:rPr lang="en-ZA" sz="600">
                          <a:latin typeface="Open Sans"/>
                          <a:ea typeface="Open Sans"/>
                          <a:cs typeface="Open Sans"/>
                          <a:sym typeface="Open Sans"/>
                        </a:rPr>
                        <a:t>Contracted land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Contract period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Change in area of timber harvest</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Market forces from the decrease in supply of harvested wood products drive increased timber harvesting elsewhere.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Wood removals, and forest land converted to another category</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Increase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Unknown</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Unknown, outside areas enrolled in programme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Contract period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Low productivity cropland owners implement A/R</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Low-productivity cropland owners implement A/R activities on low-productivity cropland converted to forest land.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Cropland converted to forest land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Increase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60,000 ha</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Clr>
                          <a:srgbClr val="000000"/>
                        </a:buClr>
                        <a:buFont typeface="Arial"/>
                        <a:buNone/>
                      </a:pPr>
                      <a:r>
                        <a:rPr lang="en-ZA" sz="600">
                          <a:latin typeface="Open Sans"/>
                          <a:ea typeface="Open Sans"/>
                          <a:cs typeface="Open Sans"/>
                          <a:sym typeface="Open Sans"/>
                        </a:rPr>
                        <a:t>Contracted land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Contract period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Change in agricultural supply</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Conversion of cropland to forest land results in a near-term decrease in supply of agricultural products.</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Crop and other product output</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Decrease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Unknown</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Clr>
                          <a:srgbClr val="000000"/>
                        </a:buClr>
                        <a:buFont typeface="Arial"/>
                        <a:buNone/>
                      </a:pPr>
                      <a:r>
                        <a:rPr lang="en-ZA" sz="600">
                          <a:latin typeface="Open Sans"/>
                          <a:ea typeface="Open Sans"/>
                          <a:cs typeface="Open Sans"/>
                          <a:sym typeface="Open Sans"/>
                        </a:rPr>
                        <a:t>Contracted land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Contract period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Land conversion for agriculture</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Market forces from the decrease in supply of agricultural products drive increased land conversion for agriculture elsewhere.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Land converted to cropland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Increase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Unknown</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Unknown, outside areas enrolled in programme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During and after contract period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571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Agricultural intensification</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Market forces from the decrease in supply of agricultural products drive agricultural intensification on existing cropland. </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Cropland remaining cropland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Increase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Unknown</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Unknown, outside areas enrolled in programme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rtl="0" algn="l">
                        <a:spcBef>
                          <a:spcPts val="0"/>
                        </a:spcBef>
                        <a:spcAft>
                          <a:spcPts val="0"/>
                        </a:spcAft>
                        <a:buNone/>
                      </a:pPr>
                      <a:r>
                        <a:rPr lang="en-ZA" sz="600">
                          <a:latin typeface="Open Sans"/>
                          <a:ea typeface="Open Sans"/>
                          <a:cs typeface="Open Sans"/>
                          <a:sym typeface="Open Sans"/>
                        </a:rPr>
                        <a:t>During and after contract period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6" name="Shape 1176"/>
        <p:cNvGrpSpPr/>
        <p:nvPr/>
      </p:nvGrpSpPr>
      <p:grpSpPr>
        <a:xfrm>
          <a:off x="0" y="0"/>
          <a:ext cx="0" cy="0"/>
          <a:chOff x="0" y="0"/>
          <a:chExt cx="0" cy="0"/>
        </a:xfrm>
      </p:grpSpPr>
      <p:sp>
        <p:nvSpPr>
          <p:cNvPr id="1177" name="Google Shape;1177;p74"/>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625852"/>
              </a:buClr>
              <a:buSzPct val="114285"/>
              <a:buFont typeface="Arial"/>
              <a:buNone/>
            </a:pPr>
            <a:r>
              <a:rPr lang="en-ZA"/>
              <a:t>Considerations for evaluating significance of GHG sources and carbon pools</a:t>
            </a:r>
            <a:endParaRPr/>
          </a:p>
        </p:txBody>
      </p:sp>
      <p:sp>
        <p:nvSpPr>
          <p:cNvPr id="1178" name="Google Shape;1178;p74"/>
          <p:cNvSpPr/>
          <p:nvPr>
            <p:ph idx="4294967295" type="body"/>
          </p:nvPr>
        </p:nvSpPr>
        <p:spPr>
          <a:xfrm>
            <a:off x="435675" y="4647873"/>
            <a:ext cx="978600" cy="385200"/>
          </a:xfrm>
          <a:prstGeom prst="leftArrow">
            <a:avLst>
              <a:gd fmla="val 50000" name="adj1"/>
              <a:gd fmla="val 71387" name="adj2"/>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rmAutofit fontScale="32500"/>
          </a:bodyPr>
          <a:lstStyle/>
          <a:p>
            <a:pPr indent="0" lvl="0" marL="0" rtl="0" algn="l">
              <a:lnSpc>
                <a:spcPct val="90000"/>
              </a:lnSpc>
              <a:spcBef>
                <a:spcPts val="0"/>
              </a:spcBef>
              <a:spcAft>
                <a:spcPts val="1200"/>
              </a:spcAft>
              <a:buClr>
                <a:srgbClr val="09294E"/>
              </a:buClr>
              <a:buSzPct val="38095"/>
              <a:buNone/>
            </a:pPr>
            <a:r>
              <a:rPr lang="en-ZA"/>
              <a:t>Previous slide</a:t>
            </a:r>
            <a:endParaRPr/>
          </a:p>
        </p:txBody>
      </p:sp>
      <p:sp>
        <p:nvSpPr>
          <p:cNvPr id="1179" name="Google Shape;1179;p74">
            <a:hlinkClick action="ppaction://hlinksldjump" r:id="rId3"/>
          </p:cNvPr>
          <p:cNvSpPr/>
          <p:nvPr/>
        </p:nvSpPr>
        <p:spPr>
          <a:xfrm>
            <a:off x="663718" y="4736251"/>
            <a:ext cx="750600" cy="189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graphicFrame>
        <p:nvGraphicFramePr>
          <p:cNvPr id="1180" name="Google Shape;1180;p74"/>
          <p:cNvGraphicFramePr/>
          <p:nvPr/>
        </p:nvGraphicFramePr>
        <p:xfrm>
          <a:off x="435676" y="955287"/>
          <a:ext cx="3000000" cy="3000000"/>
        </p:xfrm>
        <a:graphic>
          <a:graphicData uri="http://schemas.openxmlformats.org/drawingml/2006/table">
            <a:tbl>
              <a:tblPr bandRow="1" firstRow="1">
                <a:noFill/>
                <a:tableStyleId>{7B3896A5-2EC1-4910-86EA-BEC527F3E479}</a:tableStyleId>
              </a:tblPr>
              <a:tblGrid>
                <a:gridCol w="1606275"/>
                <a:gridCol w="629825"/>
                <a:gridCol w="5943750"/>
              </a:tblGrid>
              <a:tr h="503625">
                <a:tc>
                  <a:txBody>
                    <a:bodyPr/>
                    <a:lstStyle/>
                    <a:p>
                      <a:pPr indent="0" lvl="0" marL="0" marR="0" rtl="0" algn="l">
                        <a:spcBef>
                          <a:spcPts val="0"/>
                        </a:spcBef>
                        <a:spcAft>
                          <a:spcPts val="0"/>
                        </a:spcAft>
                        <a:buNone/>
                      </a:pPr>
                      <a:r>
                        <a:rPr lang="en-ZA" sz="1000">
                          <a:latin typeface="Open Sans"/>
                          <a:ea typeface="Open Sans"/>
                          <a:cs typeface="Open Sans"/>
                          <a:sym typeface="Open Sans"/>
                        </a:rPr>
                        <a:t>Source or carbon pool</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rtl="0" algn="l">
                        <a:spcBef>
                          <a:spcPts val="0"/>
                        </a:spcBef>
                        <a:spcAft>
                          <a:spcPts val="0"/>
                        </a:spcAft>
                        <a:buNone/>
                      </a:pPr>
                      <a:r>
                        <a:rPr lang="en-ZA" sz="1000">
                          <a:latin typeface="Open Sans"/>
                          <a:ea typeface="Open Sans"/>
                          <a:cs typeface="Open Sans"/>
                          <a:sym typeface="Open Sans"/>
                        </a:rPr>
                        <a:t>GHG</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c>
                  <a:txBody>
                    <a:bodyPr/>
                    <a:lstStyle/>
                    <a:p>
                      <a:pPr indent="0" lvl="0" marL="0" marR="0" rtl="0" algn="l">
                        <a:spcBef>
                          <a:spcPts val="0"/>
                        </a:spcBef>
                        <a:spcAft>
                          <a:spcPts val="0"/>
                        </a:spcAft>
                        <a:buNone/>
                      </a:pPr>
                      <a:r>
                        <a:rPr lang="en-ZA" sz="1000">
                          <a:latin typeface="Open Sans"/>
                          <a:ea typeface="Open Sans"/>
                          <a:cs typeface="Open Sans"/>
                          <a:sym typeface="Open Sans"/>
                        </a:rPr>
                        <a:t>Considerations</a:t>
                      </a:r>
                      <a:endParaRPr sz="10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9D97F0"/>
                    </a:solidFill>
                  </a:tcPr>
                </a:tc>
              </a:tr>
              <a:tr h="379300">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Biomass carbon</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CO2</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This source should be considered significant for all policies with interventions that target forest carbon</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47412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Soil carbon</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CO2</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Generally, soil carbon stocks will not decline significantly as a result of a forest policy. Consider including this source for forest policies that affect land-use change (reduced deforestation and A/R) because, in some cases, gains in soil carbon stocks can occur. For example, soil carbon stocks can increase significantly in reduced deforestation projects when (a) initial forest soil carbon stock is moderately large and (b) the policy helps to avoid a shift to conventional tillage agriculture. However, it is conservative to exclude this pool from the policy assessment.</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844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Dead organic matter</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CO2</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In most cases, this pool is expected to have a relatively minor effect and can be excluded. Consider including this pool if the policy interventions impact peatland or wetland ecosystems.</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474100">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Harvested wood products – intended and within geographic area of the policy</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CO2</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Consider including this source when forest management policies aim to promote more production of long-term HWP than a baseline of dominant short-term HWP, and when A/R results in an increased supply of long-term HWP that would not occur in the baseline. In most other forest policy scenarios, it is likely that the relative magnitude of the effect will be small.</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379300">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Biomass burning </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CO2,</a:t>
                      </a:r>
                      <a:endParaRPr sz="600">
                        <a:latin typeface="Open Sans"/>
                        <a:ea typeface="Open Sans"/>
                        <a:cs typeface="Open Sans"/>
                        <a:sym typeface="Open Sans"/>
                      </a:endParaRPr>
                    </a:p>
                    <a:p>
                      <a:pPr indent="0" lvl="0" marL="0" marR="0" rtl="0" algn="l">
                        <a:spcBef>
                          <a:spcPts val="0"/>
                        </a:spcBef>
                        <a:spcAft>
                          <a:spcPts val="0"/>
                        </a:spcAft>
                        <a:buNone/>
                      </a:pPr>
                      <a:r>
                        <a:rPr lang="en-ZA" sz="600">
                          <a:latin typeface="Open Sans"/>
                          <a:ea typeface="Open Sans"/>
                          <a:cs typeface="Open Sans"/>
                          <a:sym typeface="Open Sans"/>
                        </a:rPr>
                        <a:t>CH4,</a:t>
                      </a:r>
                      <a:endParaRPr sz="600">
                        <a:latin typeface="Open Sans"/>
                        <a:ea typeface="Open Sans"/>
                        <a:cs typeface="Open Sans"/>
                        <a:sym typeface="Open Sans"/>
                      </a:endParaRPr>
                    </a:p>
                    <a:p>
                      <a:pPr indent="0" lvl="0" marL="0" marR="0" rtl="0" algn="l">
                        <a:spcBef>
                          <a:spcPts val="0"/>
                        </a:spcBef>
                        <a:spcAft>
                          <a:spcPts val="0"/>
                        </a:spcAft>
                        <a:buNone/>
                      </a:pPr>
                      <a:r>
                        <a:rPr lang="en-ZA" sz="600">
                          <a:latin typeface="Open Sans"/>
                          <a:ea typeface="Open Sans"/>
                          <a:cs typeface="Open Sans"/>
                          <a:sym typeface="Open Sans"/>
                        </a:rPr>
                        <a:t>N2O</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Forest policies are not likely to intentionally increase biomass burning compared with baseline. They may intentionally reduce biomass burning compared with baseline; however, it is conservative to exclude this source in that situation. If unintended land conversions are likely (see below), consider including biomass burning because it may increase as a result of the unintended land-use change.</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2844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Biomass burning</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CO2</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There may be some emissions related to site preparation and planting for A/R projects. However, these are likely to be relatively minor in magnitude and can be excluded.</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r h="855775">
                <a:tc>
                  <a:txBody>
                    <a:bodyPr/>
                    <a:lstStyle/>
                    <a:p>
                      <a:pPr indent="0" lvl="0" marL="0" marR="0" rtl="0" algn="l">
                        <a:spcBef>
                          <a:spcPts val="0"/>
                        </a:spcBef>
                        <a:spcAft>
                          <a:spcPts val="0"/>
                        </a:spcAft>
                        <a:buNone/>
                      </a:pPr>
                      <a:r>
                        <a:rPr lang="en-ZA" sz="600">
                          <a:solidFill>
                            <a:srgbClr val="FAFAFA"/>
                          </a:solidFill>
                          <a:latin typeface="Open Sans"/>
                          <a:ea typeface="Open Sans"/>
                          <a:cs typeface="Open Sans"/>
                          <a:sym typeface="Open Sans"/>
                        </a:rPr>
                        <a:t>Unintended land conversions</a:t>
                      </a:r>
                      <a:endParaRPr sz="600">
                        <a:solidFill>
                          <a:srgbClr val="FAFAFA"/>
                        </a:solidFill>
                        <a:latin typeface="Open Sans"/>
                        <a:ea typeface="Open Sans"/>
                        <a:cs typeface="Open Sans"/>
                        <a:sym typeface="Open Sans"/>
                      </a:endParaRPr>
                    </a:p>
                    <a:p>
                      <a:pPr indent="0" lvl="0" marL="0" marR="0" rtl="0" algn="l">
                        <a:spcBef>
                          <a:spcPts val="0"/>
                        </a:spcBef>
                        <a:spcAft>
                          <a:spcPts val="0"/>
                        </a:spcAft>
                        <a:buNone/>
                      </a:pPr>
                      <a:r>
                        <a:rPr lang="en-ZA" sz="600">
                          <a:solidFill>
                            <a:srgbClr val="FAFAFA"/>
                          </a:solidFill>
                          <a:latin typeface="Open Sans"/>
                          <a:ea typeface="Open Sans"/>
                          <a:cs typeface="Open Sans"/>
                          <a:sym typeface="Open Sans"/>
                        </a:rPr>
                        <a:t>to cropland or grassland</a:t>
                      </a:r>
                      <a:endParaRPr sz="600">
                        <a:solidFill>
                          <a:srgbClr val="FAFAFA"/>
                        </a:solidFill>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8E00"/>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CO2</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c>
                  <a:txBody>
                    <a:bodyPr/>
                    <a:lstStyle/>
                    <a:p>
                      <a:pPr indent="0" lvl="0" marL="0" marR="0" rtl="0" algn="l">
                        <a:spcBef>
                          <a:spcPts val="0"/>
                        </a:spcBef>
                        <a:spcAft>
                          <a:spcPts val="0"/>
                        </a:spcAft>
                        <a:buNone/>
                      </a:pPr>
                      <a:r>
                        <a:rPr lang="en-ZA" sz="600">
                          <a:latin typeface="Open Sans"/>
                          <a:ea typeface="Open Sans"/>
                          <a:cs typeface="Open Sans"/>
                          <a:sym typeface="Open Sans"/>
                        </a:rPr>
                        <a:t>This may be significant for forest policies that are intended to affect land-use change (i.e. reduced deforestation and A/R). If food supply is decreased as a result of the policy, unintended land-use change is possible. This may occur when the policy intervention reduces crop outputs compared with baseline. As part of its Jurisdictional and Nested REDD+ programme, the Verified Carbon Standard Program provides guidance for quantifying the effective area needed to maintain production, in the Verra Global Commodity Leakage Module: Effective Area Approach; and guidance for evaluating the volume of foregone commodity production, in the Global Commodity Leakage Module: Production Approach. Both these resources can be adapted to assess the significance of a forest policy on food supply or demand. If unintended land conversion is considered to be significant, it is recommended to include the estimation of converted land area within the policy land stratification of affected land categories.</a:t>
                      </a:r>
                      <a:endParaRPr sz="600">
                        <a:latin typeface="Open Sans"/>
                        <a:ea typeface="Open Sans"/>
                        <a:cs typeface="Open Sans"/>
                        <a:sym typeface="Open Sans"/>
                      </a:endParaRPr>
                    </a:p>
                  </a:txBody>
                  <a:tcPr marT="45725" marB="45725" marR="91450" marL="91450" anchor="ctr">
                    <a:lnL cap="flat" cmpd="sng" w="19050">
                      <a:solidFill>
                        <a:srgbClr val="FFFFFF"/>
                      </a:solidFill>
                      <a:prstDash val="solid"/>
                      <a:round/>
                      <a:headEnd len="sm" w="sm" type="none"/>
                      <a:tailEnd len="sm" w="sm" type="none"/>
                    </a:lnL>
                    <a:lnR cap="flat" cmpd="sng" w="19050">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FFF0DA"/>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27">
            <a:hlinkClick action="ppaction://hlinksldjump" r:id="rId3"/>
          </p:cNvPr>
          <p:cNvSpPr/>
          <p:nvPr/>
        </p:nvSpPr>
        <p:spPr>
          <a:xfrm>
            <a:off x="476175" y="1503802"/>
            <a:ext cx="2157000" cy="15516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Describe the policy to be assessed </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5.1)</a:t>
            </a:r>
            <a:endParaRPr sz="1000">
              <a:solidFill>
                <a:schemeClr val="dk2"/>
              </a:solidFill>
              <a:latin typeface="Open Sans"/>
              <a:ea typeface="Open Sans"/>
              <a:cs typeface="Open Sans"/>
              <a:sym typeface="Open Sans"/>
            </a:endParaRPr>
          </a:p>
        </p:txBody>
      </p:sp>
      <p:sp>
        <p:nvSpPr>
          <p:cNvPr id="252" name="Google Shape;252;p27">
            <a:hlinkClick action="ppaction://hlinksldjump" r:id="rId4"/>
          </p:cNvPr>
          <p:cNvSpPr/>
          <p:nvPr/>
        </p:nvSpPr>
        <p:spPr>
          <a:xfrm>
            <a:off x="2911839" y="1503802"/>
            <a:ext cx="2175900" cy="15516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Decide whether to assess an individual policy or a policy package </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5.2)</a:t>
            </a:r>
            <a:endParaRPr sz="1000">
              <a:solidFill>
                <a:schemeClr val="dk2"/>
              </a:solidFill>
              <a:latin typeface="Open Sans"/>
              <a:ea typeface="Open Sans"/>
              <a:cs typeface="Open Sans"/>
              <a:sym typeface="Open Sans"/>
            </a:endParaRPr>
          </a:p>
        </p:txBody>
      </p:sp>
      <p:sp>
        <p:nvSpPr>
          <p:cNvPr id="253" name="Google Shape;253;p27">
            <a:hlinkClick action="ppaction://hlinksldjump" r:id="rId5"/>
          </p:cNvPr>
          <p:cNvSpPr/>
          <p:nvPr/>
        </p:nvSpPr>
        <p:spPr>
          <a:xfrm>
            <a:off x="5373723" y="1503802"/>
            <a:ext cx="2175900" cy="1551600"/>
          </a:xfrm>
          <a:prstGeom prst="roundRect">
            <a:avLst>
              <a:gd fmla="val 16667"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Choose ex-ante or ex-post assessment </a:t>
            </a:r>
            <a:endParaRPr sz="1000">
              <a:solidFill>
                <a:schemeClr val="dk2"/>
              </a:solidFill>
              <a:latin typeface="Open Sans"/>
              <a:ea typeface="Open Sans"/>
              <a:cs typeface="Open Sans"/>
              <a:sym typeface="Open Sans"/>
            </a:endParaRPr>
          </a:p>
          <a:p>
            <a:pPr indent="0" lvl="0" marL="0" marR="0" rtl="0" algn="ctr">
              <a:spcBef>
                <a:spcPts val="0"/>
              </a:spcBef>
              <a:spcAft>
                <a:spcPts val="0"/>
              </a:spcAft>
              <a:buNone/>
            </a:pPr>
            <a:r>
              <a:rPr lang="en-ZA" sz="1000">
                <a:solidFill>
                  <a:schemeClr val="dk2"/>
                </a:solidFill>
                <a:latin typeface="Open Sans"/>
                <a:ea typeface="Open Sans"/>
                <a:cs typeface="Open Sans"/>
                <a:sym typeface="Open Sans"/>
              </a:rPr>
              <a:t>(Section 5.3)</a:t>
            </a:r>
            <a:endParaRPr sz="1000">
              <a:solidFill>
                <a:schemeClr val="dk2"/>
              </a:solidFill>
              <a:latin typeface="Open Sans"/>
              <a:ea typeface="Open Sans"/>
              <a:cs typeface="Open Sans"/>
              <a:sym typeface="Open Sans"/>
            </a:endParaRPr>
          </a:p>
        </p:txBody>
      </p:sp>
      <p:sp>
        <p:nvSpPr>
          <p:cNvPr id="254" name="Google Shape;254;p27"/>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ZA"/>
              <a:t>Chapter 5. Describing the policy to be assessed</a:t>
            </a:r>
            <a:endParaRPr/>
          </a:p>
        </p:txBody>
      </p:sp>
      <p:cxnSp>
        <p:nvCxnSpPr>
          <p:cNvPr id="255" name="Google Shape;255;p27"/>
          <p:cNvCxnSpPr>
            <a:stCxn id="251" idx="3"/>
            <a:endCxn id="252" idx="1"/>
          </p:cNvCxnSpPr>
          <p:nvPr/>
        </p:nvCxnSpPr>
        <p:spPr>
          <a:xfrm>
            <a:off x="2633175" y="2279602"/>
            <a:ext cx="278700" cy="0"/>
          </a:xfrm>
          <a:prstGeom prst="straightConnector1">
            <a:avLst/>
          </a:prstGeom>
          <a:noFill/>
          <a:ln cap="flat" cmpd="sng" w="9525">
            <a:solidFill>
              <a:schemeClr val="dk2"/>
            </a:solidFill>
            <a:prstDash val="solid"/>
            <a:round/>
            <a:headEnd len="med" w="med" type="none"/>
            <a:tailEnd len="med" w="med" type="triangle"/>
          </a:ln>
        </p:spPr>
      </p:cxnSp>
      <p:cxnSp>
        <p:nvCxnSpPr>
          <p:cNvPr id="256" name="Google Shape;256;p27"/>
          <p:cNvCxnSpPr>
            <a:endCxn id="253" idx="1"/>
          </p:cNvCxnSpPr>
          <p:nvPr/>
        </p:nvCxnSpPr>
        <p:spPr>
          <a:xfrm>
            <a:off x="5087823" y="2279602"/>
            <a:ext cx="2859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8"/>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5.1 Describe the policy to be assessed</a:t>
            </a:r>
            <a:endParaRPr>
              <a:solidFill>
                <a:srgbClr val="595959"/>
              </a:solidFill>
            </a:endParaRPr>
          </a:p>
        </p:txBody>
      </p:sp>
      <p:sp>
        <p:nvSpPr>
          <p:cNvPr id="263" name="Google Shape;263;p28"/>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264" name="Google Shape;264;p28"/>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265" name="Google Shape;265;p28">
            <a:hlinkClick action="ppaction://hlinksldjump" r:id="rId3"/>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266" name="Google Shape;266;p28">
            <a:hlinkClick action="ppaction://hlinksldjump" r:id="rId4"/>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267" name="Google Shape;267;p28"/>
          <p:cNvSpPr txBox="1"/>
          <p:nvPr/>
        </p:nvSpPr>
        <p:spPr>
          <a:xfrm>
            <a:off x="1257102" y="846600"/>
            <a:ext cx="6279000" cy="38415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0"/>
              </a:spcBef>
              <a:spcAft>
                <a:spcPts val="0"/>
              </a:spcAft>
              <a:buClr>
                <a:srgbClr val="625852"/>
              </a:buClr>
              <a:buSzPts val="3200"/>
              <a:buFont typeface="Arial"/>
              <a:buNone/>
            </a:pPr>
            <a:r>
              <a:t/>
            </a:r>
            <a:endParaRPr sz="800">
              <a:solidFill>
                <a:srgbClr val="595959"/>
              </a:solidFill>
              <a:latin typeface="Open Sans"/>
              <a:ea typeface="Open Sans"/>
              <a:cs typeface="Open Sans"/>
              <a:sym typeface="Open Sans"/>
            </a:endParaRPr>
          </a:p>
        </p:txBody>
      </p:sp>
      <p:sp>
        <p:nvSpPr>
          <p:cNvPr id="268" name="Google Shape;268;p28"/>
          <p:cNvSpPr/>
          <p:nvPr/>
        </p:nvSpPr>
        <p:spPr>
          <a:xfrm>
            <a:off x="1250550" y="1311364"/>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Type of policy</a:t>
            </a:r>
            <a:endParaRPr sz="800">
              <a:latin typeface="Open Sans"/>
              <a:ea typeface="Open Sans"/>
              <a:cs typeface="Open Sans"/>
              <a:sym typeface="Open Sans"/>
            </a:endParaRPr>
          </a:p>
        </p:txBody>
      </p:sp>
      <p:sp>
        <p:nvSpPr>
          <p:cNvPr id="269" name="Google Shape;269;p28"/>
          <p:cNvSpPr/>
          <p:nvPr/>
        </p:nvSpPr>
        <p:spPr>
          <a:xfrm>
            <a:off x="2746579" y="1310031"/>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Description of specific interventions</a:t>
            </a:r>
            <a:endParaRPr sz="800">
              <a:latin typeface="Open Sans"/>
              <a:ea typeface="Open Sans"/>
              <a:cs typeface="Open Sans"/>
              <a:sym typeface="Open Sans"/>
            </a:endParaRPr>
          </a:p>
          <a:p>
            <a:pPr indent="0" lvl="0" marL="0" marR="0" rtl="0" algn="ctr">
              <a:spcBef>
                <a:spcPts val="600"/>
              </a:spcBef>
              <a:spcAft>
                <a:spcPts val="0"/>
              </a:spcAft>
              <a:buNone/>
            </a:pPr>
            <a:r>
              <a:rPr i="1" lang="en-ZA" sz="800">
                <a:solidFill>
                  <a:srgbClr val="262626"/>
                </a:solidFill>
                <a:latin typeface="Open Sans"/>
                <a:ea typeface="Open Sans"/>
                <a:cs typeface="Open Sans"/>
                <a:sym typeface="Open Sans"/>
              </a:rPr>
              <a:t>(Specific mitigation practice and/or technology carried out as part of the policy or actions)</a:t>
            </a:r>
            <a:endParaRPr sz="800">
              <a:latin typeface="Open Sans"/>
              <a:ea typeface="Open Sans"/>
              <a:cs typeface="Open Sans"/>
              <a:sym typeface="Open Sans"/>
            </a:endParaRPr>
          </a:p>
        </p:txBody>
      </p:sp>
      <p:sp>
        <p:nvSpPr>
          <p:cNvPr id="270" name="Google Shape;270;p28"/>
          <p:cNvSpPr/>
          <p:nvPr/>
        </p:nvSpPr>
        <p:spPr>
          <a:xfrm>
            <a:off x="4240013" y="1310031"/>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Status of the policy</a:t>
            </a:r>
            <a:endParaRPr sz="800">
              <a:latin typeface="Open Sans"/>
              <a:ea typeface="Open Sans"/>
              <a:cs typeface="Open Sans"/>
              <a:sym typeface="Open Sans"/>
            </a:endParaRPr>
          </a:p>
          <a:p>
            <a:pPr indent="0" lvl="0" marL="0" marR="0" rtl="0" algn="ctr">
              <a:spcBef>
                <a:spcPts val="600"/>
              </a:spcBef>
              <a:spcAft>
                <a:spcPts val="0"/>
              </a:spcAft>
              <a:buNone/>
            </a:pPr>
            <a:r>
              <a:rPr i="1" lang="en-ZA" sz="800">
                <a:solidFill>
                  <a:srgbClr val="262626"/>
                </a:solidFill>
                <a:latin typeface="Open Sans"/>
                <a:ea typeface="Open Sans"/>
                <a:cs typeface="Open Sans"/>
                <a:sym typeface="Open Sans"/>
              </a:rPr>
              <a:t>(Whether policy is planned, adopted or implemented)</a:t>
            </a:r>
            <a:endParaRPr sz="800">
              <a:latin typeface="Open Sans"/>
              <a:ea typeface="Open Sans"/>
              <a:cs typeface="Open Sans"/>
              <a:sym typeface="Open Sans"/>
            </a:endParaRPr>
          </a:p>
        </p:txBody>
      </p:sp>
      <p:sp>
        <p:nvSpPr>
          <p:cNvPr id="271" name="Google Shape;271;p28"/>
          <p:cNvSpPr/>
          <p:nvPr/>
        </p:nvSpPr>
        <p:spPr>
          <a:xfrm>
            <a:off x="5733447" y="1319238"/>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Date of implementation</a:t>
            </a:r>
            <a:endParaRPr sz="800">
              <a:latin typeface="Open Sans"/>
              <a:ea typeface="Open Sans"/>
              <a:cs typeface="Open Sans"/>
              <a:sym typeface="Open Sans"/>
            </a:endParaRPr>
          </a:p>
          <a:p>
            <a:pPr indent="0" lvl="0" marL="0" marR="0" rtl="0" algn="ctr">
              <a:spcBef>
                <a:spcPts val="600"/>
              </a:spcBef>
              <a:spcAft>
                <a:spcPts val="0"/>
              </a:spcAft>
              <a:buNone/>
            </a:pPr>
            <a:r>
              <a:rPr i="1" lang="en-ZA" sz="800">
                <a:solidFill>
                  <a:srgbClr val="262626"/>
                </a:solidFill>
                <a:latin typeface="Open Sans"/>
                <a:ea typeface="Open Sans"/>
                <a:cs typeface="Open Sans"/>
                <a:sym typeface="Open Sans"/>
              </a:rPr>
              <a:t>(Date the policy comes into effect)</a:t>
            </a:r>
            <a:endParaRPr sz="800">
              <a:latin typeface="Open Sans"/>
              <a:ea typeface="Open Sans"/>
              <a:cs typeface="Open Sans"/>
              <a:sym typeface="Open Sans"/>
            </a:endParaRPr>
          </a:p>
        </p:txBody>
      </p:sp>
      <p:sp>
        <p:nvSpPr>
          <p:cNvPr id="272" name="Google Shape;272;p28"/>
          <p:cNvSpPr/>
          <p:nvPr/>
        </p:nvSpPr>
        <p:spPr>
          <a:xfrm>
            <a:off x="1250550" y="2342226"/>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Date of completion</a:t>
            </a:r>
            <a:endParaRPr sz="800">
              <a:latin typeface="Open Sans"/>
              <a:ea typeface="Open Sans"/>
              <a:cs typeface="Open Sans"/>
              <a:sym typeface="Open Sans"/>
            </a:endParaRPr>
          </a:p>
          <a:p>
            <a:pPr indent="0" lvl="0" marL="0" marR="0" rtl="0" algn="ctr">
              <a:spcBef>
                <a:spcPts val="600"/>
              </a:spcBef>
              <a:spcAft>
                <a:spcPts val="0"/>
              </a:spcAft>
              <a:buNone/>
            </a:pPr>
            <a:r>
              <a:rPr i="1" lang="en-ZA" sz="800">
                <a:solidFill>
                  <a:srgbClr val="262626"/>
                </a:solidFill>
                <a:latin typeface="Open Sans"/>
                <a:ea typeface="Open Sans"/>
                <a:cs typeface="Open Sans"/>
                <a:sym typeface="Open Sans"/>
              </a:rPr>
              <a:t>(If relevant, the date the policy ceases)</a:t>
            </a:r>
            <a:endParaRPr sz="800">
              <a:latin typeface="Open Sans"/>
              <a:ea typeface="Open Sans"/>
              <a:cs typeface="Open Sans"/>
              <a:sym typeface="Open Sans"/>
            </a:endParaRPr>
          </a:p>
        </p:txBody>
      </p:sp>
      <p:sp>
        <p:nvSpPr>
          <p:cNvPr id="273" name="Google Shape;273;p28"/>
          <p:cNvSpPr/>
          <p:nvPr/>
        </p:nvSpPr>
        <p:spPr>
          <a:xfrm>
            <a:off x="2746579" y="2342226"/>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Implementing entities</a:t>
            </a:r>
            <a:endParaRPr sz="800">
              <a:latin typeface="Open Sans"/>
              <a:ea typeface="Open Sans"/>
              <a:cs typeface="Open Sans"/>
              <a:sym typeface="Open Sans"/>
            </a:endParaRPr>
          </a:p>
        </p:txBody>
      </p:sp>
      <p:sp>
        <p:nvSpPr>
          <p:cNvPr id="274" name="Google Shape;274;p28"/>
          <p:cNvSpPr/>
          <p:nvPr/>
        </p:nvSpPr>
        <p:spPr>
          <a:xfrm>
            <a:off x="4240013" y="2342226"/>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Objectives and intended impacts or benefits </a:t>
            </a:r>
            <a:endParaRPr sz="800">
              <a:latin typeface="Open Sans"/>
              <a:ea typeface="Open Sans"/>
              <a:cs typeface="Open Sans"/>
              <a:sym typeface="Open Sans"/>
            </a:endParaRPr>
          </a:p>
        </p:txBody>
      </p:sp>
      <p:sp>
        <p:nvSpPr>
          <p:cNvPr id="275" name="Google Shape;275;p28"/>
          <p:cNvSpPr/>
          <p:nvPr/>
        </p:nvSpPr>
        <p:spPr>
          <a:xfrm>
            <a:off x="5733447" y="2355705"/>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Level of the policy</a:t>
            </a:r>
            <a:endParaRPr sz="800">
              <a:latin typeface="Open Sans"/>
              <a:ea typeface="Open Sans"/>
              <a:cs typeface="Open Sans"/>
              <a:sym typeface="Open Sans"/>
            </a:endParaRPr>
          </a:p>
          <a:p>
            <a:pPr indent="0" lvl="0" marL="0" marR="0" rtl="0" algn="ctr">
              <a:spcBef>
                <a:spcPts val="600"/>
              </a:spcBef>
              <a:spcAft>
                <a:spcPts val="0"/>
              </a:spcAft>
              <a:buNone/>
            </a:pPr>
            <a:r>
              <a:rPr i="1" lang="en-ZA" sz="800">
                <a:solidFill>
                  <a:srgbClr val="262626"/>
                </a:solidFill>
                <a:latin typeface="Open Sans"/>
                <a:ea typeface="Open Sans"/>
                <a:cs typeface="Open Sans"/>
                <a:sym typeface="Open Sans"/>
              </a:rPr>
              <a:t>(Level of implementation, such as national, subnational, city, sector or project level)</a:t>
            </a:r>
            <a:endParaRPr sz="800">
              <a:latin typeface="Open Sans"/>
              <a:ea typeface="Open Sans"/>
              <a:cs typeface="Open Sans"/>
              <a:sym typeface="Open Sans"/>
            </a:endParaRPr>
          </a:p>
        </p:txBody>
      </p:sp>
      <p:sp>
        <p:nvSpPr>
          <p:cNvPr id="276" name="Google Shape;276;p28"/>
          <p:cNvSpPr/>
          <p:nvPr/>
        </p:nvSpPr>
        <p:spPr>
          <a:xfrm>
            <a:off x="5733447" y="3387900"/>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Other related policies or actions</a:t>
            </a:r>
            <a:endParaRPr sz="800">
              <a:latin typeface="Open Sans"/>
              <a:ea typeface="Open Sans"/>
              <a:cs typeface="Open Sans"/>
              <a:sym typeface="Open Sans"/>
            </a:endParaRPr>
          </a:p>
          <a:p>
            <a:pPr indent="0" lvl="0" marL="0" marR="0" rtl="0" algn="ctr">
              <a:spcBef>
                <a:spcPts val="600"/>
              </a:spcBef>
              <a:spcAft>
                <a:spcPts val="0"/>
              </a:spcAft>
              <a:buNone/>
            </a:pPr>
            <a:r>
              <a:rPr i="1" lang="en-ZA" sz="800">
                <a:solidFill>
                  <a:srgbClr val="262626"/>
                </a:solidFill>
                <a:latin typeface="Open Sans"/>
                <a:ea typeface="Open Sans"/>
                <a:cs typeface="Open Sans"/>
                <a:sym typeface="Open Sans"/>
              </a:rPr>
              <a:t>(Other related policies or actions that may interact with the policy being assessed)</a:t>
            </a:r>
            <a:endParaRPr sz="800">
              <a:latin typeface="Open Sans"/>
              <a:ea typeface="Open Sans"/>
              <a:cs typeface="Open Sans"/>
              <a:sym typeface="Open Sans"/>
            </a:endParaRPr>
          </a:p>
        </p:txBody>
      </p:sp>
      <p:sp>
        <p:nvSpPr>
          <p:cNvPr id="277" name="Google Shape;277;p28"/>
          <p:cNvSpPr/>
          <p:nvPr/>
        </p:nvSpPr>
        <p:spPr>
          <a:xfrm>
            <a:off x="4240013" y="3378694"/>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GHG targeted</a:t>
            </a:r>
            <a:endParaRPr sz="800">
              <a:latin typeface="Open Sans"/>
              <a:ea typeface="Open Sans"/>
              <a:cs typeface="Open Sans"/>
              <a:sym typeface="Open Sans"/>
            </a:endParaRPr>
          </a:p>
        </p:txBody>
      </p:sp>
      <p:sp>
        <p:nvSpPr>
          <p:cNvPr id="278" name="Google Shape;278;p28"/>
          <p:cNvSpPr/>
          <p:nvPr/>
        </p:nvSpPr>
        <p:spPr>
          <a:xfrm>
            <a:off x="2746579" y="3378694"/>
            <a:ext cx="1411500" cy="977400"/>
          </a:xfrm>
          <a:prstGeom prst="rect">
            <a:avLst/>
          </a:prstGeom>
          <a:solidFill>
            <a:srgbClr val="FFF0DA"/>
          </a:solidFill>
          <a:ln cap="flat" cmpd="sng" w="12700">
            <a:solidFill>
              <a:srgbClr val="FFC46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Sectors targeted</a:t>
            </a:r>
            <a:endParaRPr sz="800">
              <a:latin typeface="Open Sans"/>
              <a:ea typeface="Open Sans"/>
              <a:cs typeface="Open Sans"/>
              <a:sym typeface="Open Sans"/>
            </a:endParaRPr>
          </a:p>
        </p:txBody>
      </p:sp>
      <p:sp>
        <p:nvSpPr>
          <p:cNvPr id="279" name="Google Shape;279;p28"/>
          <p:cNvSpPr/>
          <p:nvPr/>
        </p:nvSpPr>
        <p:spPr>
          <a:xfrm>
            <a:off x="1250550" y="3378694"/>
            <a:ext cx="1411500" cy="977400"/>
          </a:xfrm>
          <a:prstGeom prst="rect">
            <a:avLst/>
          </a:prstGeom>
          <a:solidFill>
            <a:srgbClr val="E4DEFF"/>
          </a:solidFill>
          <a:ln cap="flat" cmpd="sng" w="12700">
            <a:solidFill>
              <a:srgbClr val="9D97F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ZA" sz="800">
                <a:solidFill>
                  <a:srgbClr val="262626"/>
                </a:solidFill>
                <a:latin typeface="Open Sans"/>
                <a:ea typeface="Open Sans"/>
                <a:cs typeface="Open Sans"/>
                <a:sym typeface="Open Sans"/>
              </a:rPr>
              <a:t>Geographical coverage</a:t>
            </a:r>
            <a:endParaRPr sz="800">
              <a:latin typeface="Open Sans"/>
              <a:ea typeface="Open Sans"/>
              <a:cs typeface="Open Sans"/>
              <a:sym typeface="Open Sans"/>
            </a:endParaRPr>
          </a:p>
          <a:p>
            <a:pPr indent="0" lvl="0" marL="0" marR="0" rtl="0" algn="ctr">
              <a:spcBef>
                <a:spcPts val="600"/>
              </a:spcBef>
              <a:spcAft>
                <a:spcPts val="0"/>
              </a:spcAft>
              <a:buNone/>
            </a:pPr>
            <a:r>
              <a:rPr i="1" lang="en-ZA" sz="800">
                <a:solidFill>
                  <a:srgbClr val="262626"/>
                </a:solidFill>
                <a:latin typeface="Open Sans"/>
                <a:ea typeface="Open Sans"/>
                <a:cs typeface="Open Sans"/>
                <a:sym typeface="Open Sans"/>
              </a:rPr>
              <a:t>(Jurisdiction or geographic area where the policy is implemented or enforced)</a:t>
            </a:r>
            <a:endParaRPr sz="800">
              <a:latin typeface="Open Sans"/>
              <a:ea typeface="Open Sans"/>
              <a:cs typeface="Open Sans"/>
              <a:sym typeface="Open Sans"/>
            </a:endParaRPr>
          </a:p>
        </p:txBody>
      </p:sp>
      <p:sp>
        <p:nvSpPr>
          <p:cNvPr id="280" name="Google Shape;280;p28"/>
          <p:cNvSpPr txBox="1"/>
          <p:nvPr/>
        </p:nvSpPr>
        <p:spPr>
          <a:xfrm>
            <a:off x="1257100" y="846600"/>
            <a:ext cx="5887800" cy="381000"/>
          </a:xfrm>
          <a:prstGeom prst="rect">
            <a:avLst/>
          </a:prstGeom>
          <a:solidFill>
            <a:srgbClr val="FF8E00"/>
          </a:solidFill>
          <a:ln>
            <a:noFill/>
          </a:ln>
        </p:spPr>
        <p:txBody>
          <a:bodyPr anchorCtr="0" anchor="t" bIns="45700" lIns="91425" spcFirstLastPara="1" rIns="91425" wrap="square" tIns="45700">
            <a:normAutofit/>
          </a:bodyPr>
          <a:lstStyle/>
          <a:p>
            <a:pPr indent="0" lvl="0" marL="0" marR="0" rtl="0" algn="ctr">
              <a:lnSpc>
                <a:spcPct val="120000"/>
              </a:lnSpc>
              <a:spcBef>
                <a:spcPts val="0"/>
              </a:spcBef>
              <a:spcAft>
                <a:spcPts val="0"/>
              </a:spcAft>
              <a:buNone/>
            </a:pPr>
            <a:r>
              <a:rPr lang="en-ZA" sz="1800">
                <a:solidFill>
                  <a:srgbClr val="FFFFFF"/>
                </a:solidFill>
                <a:latin typeface="Open Sans"/>
                <a:ea typeface="Open Sans"/>
                <a:cs typeface="Open Sans"/>
                <a:sym typeface="Open Sans"/>
              </a:rPr>
              <a:t>TITLE OF POLICY</a:t>
            </a:r>
            <a:endParaRPr sz="1800">
              <a:solidFill>
                <a:srgbClr val="FFFFFF"/>
              </a:solidFill>
              <a:latin typeface="Open Sans"/>
              <a:ea typeface="Open Sans"/>
              <a:cs typeface="Open Sans"/>
              <a:sym typeface="Open Sans"/>
            </a:endParaRPr>
          </a:p>
        </p:txBody>
      </p:sp>
      <p:sp>
        <p:nvSpPr>
          <p:cNvPr id="281" name="Google Shape;281;p28">
            <a:hlinkClick action="ppaction://hlinksldjump" r:id="rId5"/>
          </p:cNvPr>
          <p:cNvSpPr txBox="1"/>
          <p:nvPr/>
        </p:nvSpPr>
        <p:spPr>
          <a:xfrm>
            <a:off x="4465314" y="4641108"/>
            <a:ext cx="763500" cy="255900"/>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900"/>
              <a:buFont typeface="Arial"/>
              <a:buNone/>
            </a:pPr>
            <a:r>
              <a:rPr b="1" lang="en-ZA" sz="900">
                <a:solidFill>
                  <a:schemeClr val="lt1"/>
                </a:solidFill>
                <a:latin typeface="Arial"/>
                <a:ea typeface="Arial"/>
                <a:cs typeface="Arial"/>
                <a:sym typeface="Arial"/>
              </a:rPr>
              <a:t>Example</a:t>
            </a:r>
            <a:endParaRPr>
              <a:solidFill>
                <a:schemeClr val="lt1"/>
              </a:solidFill>
            </a:endParaRPr>
          </a:p>
        </p:txBody>
      </p:sp>
      <p:pic>
        <p:nvPicPr>
          <p:cNvPr id="282" name="Google Shape;282;p28"/>
          <p:cNvPicPr preferRelativeResize="0"/>
          <p:nvPr/>
        </p:nvPicPr>
        <p:blipFill rotWithShape="1">
          <a:blip r:embed="rId6">
            <a:alphaModFix/>
          </a:blip>
          <a:srcRect b="0" l="0" r="0" t="0"/>
          <a:stretch/>
        </p:blipFill>
        <p:spPr>
          <a:xfrm>
            <a:off x="490800" y="4535600"/>
            <a:ext cx="381000" cy="381000"/>
          </a:xfrm>
          <a:prstGeom prst="ellipse">
            <a:avLst/>
          </a:prstGeom>
          <a:noFill/>
          <a:ln cap="flat" cmpd="sng" w="38100">
            <a:solidFill>
              <a:srgbClr val="9D97F0"/>
            </a:solidFill>
            <a:prstDash val="solid"/>
            <a:round/>
            <a:headEnd len="sm" w="sm" type="none"/>
            <a:tailEnd len="sm" w="sm" type="none"/>
          </a:ln>
        </p:spPr>
      </p:pic>
      <p:sp>
        <p:nvSpPr>
          <p:cNvPr id="283" name="Google Shape;283;p28"/>
          <p:cNvSpPr txBox="1"/>
          <p:nvPr/>
        </p:nvSpPr>
        <p:spPr>
          <a:xfrm>
            <a:off x="1086099" y="4537850"/>
            <a:ext cx="3094500" cy="376500"/>
          </a:xfrm>
          <a:prstGeom prst="rect">
            <a:avLst/>
          </a:prstGeom>
          <a:noFill/>
          <a:ln>
            <a:noFill/>
          </a:ln>
        </p:spPr>
        <p:txBody>
          <a:bodyPr anchorCtr="0" anchor="ctr" bIns="45700" lIns="91425" spcFirstLastPara="1" rIns="91425" wrap="square" tIns="45700">
            <a:normAutofit lnSpcReduction="10000"/>
          </a:bodyPr>
          <a:lstStyle/>
          <a:p>
            <a:pPr indent="0" lvl="0" marL="0" marR="0" rtl="0" algn="l">
              <a:lnSpc>
                <a:spcPct val="100000"/>
              </a:lnSpc>
              <a:spcBef>
                <a:spcPts val="0"/>
              </a:spcBef>
              <a:spcAft>
                <a:spcPts val="0"/>
              </a:spcAft>
              <a:buNone/>
            </a:pPr>
            <a:r>
              <a:rPr i="1" lang="en-ZA" sz="1000">
                <a:solidFill>
                  <a:srgbClr val="09294E"/>
                </a:solidFill>
                <a:latin typeface="Open Sans"/>
                <a:ea typeface="Open Sans"/>
                <a:cs typeface="Open Sans"/>
                <a:sym typeface="Open Sans"/>
              </a:rPr>
              <a:t>Clearly describe the policy (or package of policies) that is being assessed</a:t>
            </a:r>
            <a:endParaRPr i="1" sz="1000">
              <a:solidFill>
                <a:srgbClr val="09294E"/>
              </a:solidFill>
              <a:latin typeface="Open Sans"/>
              <a:ea typeface="Open Sans"/>
              <a:cs typeface="Open Sans"/>
              <a:sym typeface="Open Sans"/>
            </a:endParaRPr>
          </a:p>
        </p:txBody>
      </p:sp>
      <p:cxnSp>
        <p:nvCxnSpPr>
          <p:cNvPr id="284" name="Google Shape;284;p28"/>
          <p:cNvCxnSpPr>
            <a:stCxn id="282" idx="6"/>
            <a:endCxn id="283" idx="1"/>
          </p:cNvCxnSpPr>
          <p:nvPr/>
        </p:nvCxnSpPr>
        <p:spPr>
          <a:xfrm>
            <a:off x="871800" y="4726100"/>
            <a:ext cx="214200" cy="0"/>
          </a:xfrm>
          <a:prstGeom prst="straightConnector1">
            <a:avLst/>
          </a:prstGeom>
          <a:noFill/>
          <a:ln cap="flat" cmpd="sng" w="9525">
            <a:solidFill>
              <a:schemeClr val="dk1"/>
            </a:solidFill>
            <a:prstDash val="solid"/>
            <a:round/>
            <a:headEnd len="med" w="med" type="none"/>
            <a:tailEnd len="med" w="med" type="oval"/>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9"/>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3200"/>
              <a:buFont typeface="Arial"/>
              <a:buNone/>
            </a:pPr>
            <a:r>
              <a:rPr lang="en-ZA"/>
              <a:t>5.1 Describe the policy to be assessed</a:t>
            </a:r>
            <a:endParaRPr/>
          </a:p>
        </p:txBody>
      </p:sp>
      <p:sp>
        <p:nvSpPr>
          <p:cNvPr id="291" name="Google Shape;291;p29"/>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292" name="Google Shape;292;p29"/>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293" name="Google Shape;293;p29">
            <a:hlinkClick action="ppaction://hlinksldjump" r:id="rId3"/>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294" name="Google Shape;294;p29">
            <a:hlinkClick action="ppaction://hlinksldjump" r:id="rId4"/>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295" name="Google Shape;295;p29"/>
          <p:cNvSpPr txBox="1"/>
          <p:nvPr/>
        </p:nvSpPr>
        <p:spPr>
          <a:xfrm>
            <a:off x="598800" y="1025725"/>
            <a:ext cx="7999200" cy="334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600"/>
              </a:spcBef>
              <a:spcAft>
                <a:spcPts val="0"/>
              </a:spcAft>
              <a:buNone/>
            </a:pPr>
            <a:r>
              <a:rPr b="1" lang="en-ZA" sz="1600">
                <a:solidFill>
                  <a:srgbClr val="000A3A"/>
                </a:solidFill>
                <a:latin typeface="Open Sans"/>
                <a:ea typeface="Open Sans"/>
                <a:cs typeface="Open Sans"/>
                <a:sym typeface="Open Sans"/>
              </a:rPr>
              <a:t>Additional information that may be relevant to describing the policy:</a:t>
            </a:r>
            <a:endParaRPr b="1" sz="1600">
              <a:solidFill>
                <a:srgbClr val="000A3A"/>
              </a:solidFill>
              <a:latin typeface="Open Sans"/>
              <a:ea typeface="Open Sans"/>
              <a:cs typeface="Open Sans"/>
              <a:sym typeface="Open Sans"/>
            </a:endParaRPr>
          </a:p>
          <a:p>
            <a:pPr indent="-330200" lvl="0" marL="457200" rtl="0" algn="l">
              <a:lnSpc>
                <a:spcPct val="115000"/>
              </a:lnSpc>
              <a:spcBef>
                <a:spcPts val="60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Intended level of mitigation to be achieved and/or target level of other indicators</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Title of establishing legislation, regulations or other founding documents</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MRV procedures</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Enforcement mechanisms</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Reference to relevant documents</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Broad context or significance of the policy</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Outline of sustainable development impacts of the policy</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Key stakeholders</a:t>
            </a:r>
            <a:endParaRPr sz="1600">
              <a:solidFill>
                <a:srgbClr val="000A3A"/>
              </a:solidFill>
              <a:latin typeface="Open Sans"/>
              <a:ea typeface="Open Sans"/>
              <a:cs typeface="Open Sans"/>
              <a:sym typeface="Open Sans"/>
            </a:endParaRPr>
          </a:p>
          <a:p>
            <a:pPr indent="-330200" lvl="0" marL="457200" rtl="0" algn="l">
              <a:lnSpc>
                <a:spcPct val="115000"/>
              </a:lnSpc>
              <a:spcBef>
                <a:spcPts val="0"/>
              </a:spcBef>
              <a:spcAft>
                <a:spcPts val="0"/>
              </a:spcAft>
              <a:buClr>
                <a:srgbClr val="000A3A"/>
              </a:buClr>
              <a:buSzPts val="1600"/>
              <a:buFont typeface="Open Sans"/>
              <a:buChar char="●"/>
            </a:pPr>
            <a:r>
              <a:rPr lang="en-ZA" sz="1600">
                <a:solidFill>
                  <a:srgbClr val="000A3A"/>
                </a:solidFill>
                <a:latin typeface="Open Sans"/>
                <a:ea typeface="Open Sans"/>
                <a:cs typeface="Open Sans"/>
                <a:sym typeface="Open Sans"/>
              </a:rPr>
              <a:t>Other relevant information, e.g. costs, non-GHG mitigation benefits </a:t>
            </a:r>
            <a:endParaRPr sz="1600">
              <a:solidFill>
                <a:srgbClr val="000A3A"/>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30"/>
          <p:cNvSpPr txBox="1"/>
          <p:nvPr>
            <p:ph type="title"/>
          </p:nvPr>
        </p:nvSpPr>
        <p:spPr>
          <a:xfrm>
            <a:off x="311700" y="216425"/>
            <a:ext cx="8520600" cy="57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25852"/>
              </a:buClr>
              <a:buSzPts val="2800"/>
              <a:buFont typeface="Arial"/>
              <a:buNone/>
            </a:pPr>
            <a:r>
              <a:rPr lang="en-ZA" sz="2800"/>
              <a:t>5.2.1 Types of policy interactions</a:t>
            </a:r>
            <a:endParaRPr sz="2800">
              <a:solidFill>
                <a:srgbClr val="595959"/>
              </a:solidFill>
            </a:endParaRPr>
          </a:p>
        </p:txBody>
      </p:sp>
      <p:sp>
        <p:nvSpPr>
          <p:cNvPr id="302" name="Google Shape;302;p30"/>
          <p:cNvSpPr txBox="1"/>
          <p:nvPr/>
        </p:nvSpPr>
        <p:spPr>
          <a:xfrm>
            <a:off x="5426896"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5</a:t>
            </a:r>
            <a:endParaRPr>
              <a:latin typeface="Open Sans"/>
              <a:ea typeface="Open Sans"/>
              <a:cs typeface="Open Sans"/>
              <a:sym typeface="Open Sans"/>
            </a:endParaRPr>
          </a:p>
        </p:txBody>
      </p:sp>
      <p:sp>
        <p:nvSpPr>
          <p:cNvPr id="303" name="Google Shape;303;p30"/>
          <p:cNvSpPr txBox="1"/>
          <p:nvPr/>
        </p:nvSpPr>
        <p:spPr>
          <a:xfrm>
            <a:off x="6199774" y="4688209"/>
            <a:ext cx="681900" cy="153300"/>
          </a:xfrm>
          <a:prstGeom prst="rect">
            <a:avLst/>
          </a:prstGeom>
          <a:solidFill>
            <a:srgbClr val="E7E7E7"/>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09294E"/>
              </a:buClr>
              <a:buSzPts val="800"/>
              <a:buFont typeface="Arial"/>
              <a:buNone/>
            </a:pPr>
            <a:r>
              <a:rPr lang="en-ZA" sz="800">
                <a:solidFill>
                  <a:srgbClr val="09294E"/>
                </a:solidFill>
                <a:latin typeface="Open Sans"/>
                <a:ea typeface="Open Sans"/>
                <a:cs typeface="Open Sans"/>
                <a:sym typeface="Open Sans"/>
              </a:rPr>
              <a:t>Chapter 6</a:t>
            </a:r>
            <a:endParaRPr>
              <a:latin typeface="Open Sans"/>
              <a:ea typeface="Open Sans"/>
              <a:cs typeface="Open Sans"/>
              <a:sym typeface="Open Sans"/>
            </a:endParaRPr>
          </a:p>
        </p:txBody>
      </p:sp>
      <p:sp>
        <p:nvSpPr>
          <p:cNvPr id="304" name="Google Shape;304;p30">
            <a:hlinkClick action="ppaction://hlinksldjump" r:id="rId3"/>
          </p:cNvPr>
          <p:cNvSpPr/>
          <p:nvPr/>
        </p:nvSpPr>
        <p:spPr>
          <a:xfrm>
            <a:off x="5426100" y="4692398"/>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sp>
        <p:nvSpPr>
          <p:cNvPr id="305" name="Google Shape;305;p30">
            <a:hlinkClick action="ppaction://hlinksldjump" r:id="rId4"/>
          </p:cNvPr>
          <p:cNvSpPr/>
          <p:nvPr/>
        </p:nvSpPr>
        <p:spPr>
          <a:xfrm>
            <a:off x="6210739" y="4690803"/>
            <a:ext cx="681900" cy="1533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Open Sans"/>
              <a:ea typeface="Open Sans"/>
              <a:cs typeface="Open Sans"/>
              <a:sym typeface="Open Sans"/>
            </a:endParaRPr>
          </a:p>
        </p:txBody>
      </p:sp>
      <p:pic>
        <p:nvPicPr>
          <p:cNvPr descr="A picture containing text, businesscard, screenshot&#10;&#10;Description automatically generated" id="306" name="Google Shape;306;p30"/>
          <p:cNvPicPr preferRelativeResize="0"/>
          <p:nvPr/>
        </p:nvPicPr>
        <p:blipFill rotWithShape="1">
          <a:blip r:embed="rId5">
            <a:alphaModFix/>
          </a:blip>
          <a:srcRect b="0" l="0" r="0" t="0"/>
          <a:stretch/>
        </p:blipFill>
        <p:spPr>
          <a:xfrm>
            <a:off x="2378750" y="1432550"/>
            <a:ext cx="4192076" cy="2813874"/>
          </a:xfrm>
          <a:prstGeom prst="rect">
            <a:avLst/>
          </a:prstGeom>
          <a:noFill/>
          <a:ln>
            <a:noFill/>
          </a:ln>
        </p:spPr>
      </p:pic>
      <p:sp>
        <p:nvSpPr>
          <p:cNvPr id="307" name="Google Shape;307;p30"/>
          <p:cNvSpPr txBox="1"/>
          <p:nvPr/>
        </p:nvSpPr>
        <p:spPr>
          <a:xfrm>
            <a:off x="311700" y="789125"/>
            <a:ext cx="8326200" cy="781200"/>
          </a:xfrm>
          <a:prstGeom prst="rect">
            <a:avLst/>
          </a:prstGeom>
          <a:noFill/>
          <a:ln>
            <a:noFill/>
          </a:ln>
        </p:spPr>
        <p:txBody>
          <a:bodyPr anchorCtr="0" anchor="t" bIns="45700" lIns="91425" spcFirstLastPara="1" rIns="91425" wrap="square" tIns="45700">
            <a:normAutofit/>
          </a:bodyPr>
          <a:lstStyle/>
          <a:p>
            <a:pPr indent="0" lvl="0" marL="0" marR="0" rtl="0" algn="l">
              <a:lnSpc>
                <a:spcPct val="120000"/>
              </a:lnSpc>
              <a:spcBef>
                <a:spcPts val="800"/>
              </a:spcBef>
              <a:spcAft>
                <a:spcPts val="0"/>
              </a:spcAft>
              <a:buNone/>
            </a:pPr>
            <a:r>
              <a:rPr lang="en-ZA" sz="1800">
                <a:solidFill>
                  <a:srgbClr val="000A3A"/>
                </a:solidFill>
                <a:latin typeface="Open Sans"/>
                <a:ea typeface="Open Sans"/>
                <a:cs typeface="Open Sans"/>
                <a:sym typeface="Open Sans"/>
              </a:rPr>
              <a:t>Types of relationships between policies and actions</a:t>
            </a:r>
            <a:endParaRPr sz="1800">
              <a:solidFill>
                <a:srgbClr val="000A3A"/>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CAT Slides Template">
  <a:themeElements>
    <a:clrScheme name="Simple Light">
      <a:dk1>
        <a:srgbClr val="9D97F0"/>
      </a:dk1>
      <a:lt1>
        <a:srgbClr val="FAFAFA"/>
      </a:lt1>
      <a:dk2>
        <a:srgbClr val="000A3A"/>
      </a:dk2>
      <a:lt2>
        <a:srgbClr val="E3E3E3"/>
      </a:lt2>
      <a:accent1>
        <a:srgbClr val="FF8E00"/>
      </a:accent1>
      <a:accent2>
        <a:srgbClr val="7E84A1"/>
      </a:accent2>
      <a:accent3>
        <a:srgbClr val="E4DEFF"/>
      </a:accent3>
      <a:accent4>
        <a:srgbClr val="FFF0DA"/>
      </a:accent4>
      <a:accent5>
        <a:srgbClr val="FFC465"/>
      </a:accent5>
      <a:accent6>
        <a:srgbClr val="FFD7B2"/>
      </a:accent6>
      <a:hlink>
        <a:srgbClr val="4A86E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